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340" r:id="rId4"/>
    <p:sldId id="359" r:id="rId5"/>
    <p:sldId id="271" r:id="rId6"/>
    <p:sldId id="323" r:id="rId7"/>
    <p:sldId id="333" r:id="rId8"/>
    <p:sldId id="332" r:id="rId9"/>
    <p:sldId id="347" r:id="rId10"/>
    <p:sldId id="272" r:id="rId11"/>
    <p:sldId id="291" r:id="rId12"/>
    <p:sldId id="294" r:id="rId13"/>
    <p:sldId id="338" r:id="rId14"/>
    <p:sldId id="274" r:id="rId15"/>
    <p:sldId id="259" r:id="rId16"/>
    <p:sldId id="299" r:id="rId17"/>
    <p:sldId id="334" r:id="rId18"/>
    <p:sldId id="345" r:id="rId19"/>
    <p:sldId id="356" r:id="rId20"/>
    <p:sldId id="263" r:id="rId21"/>
    <p:sldId id="357" r:id="rId22"/>
    <p:sldId id="266" r:id="rId23"/>
    <p:sldId id="285" r:id="rId24"/>
    <p:sldId id="276" r:id="rId25"/>
    <p:sldId id="327" r:id="rId26"/>
    <p:sldId id="280" r:id="rId27"/>
    <p:sldId id="302" r:id="rId28"/>
    <p:sldId id="287" r:id="rId29"/>
    <p:sldId id="281" r:id="rId30"/>
    <p:sldId id="324" r:id="rId31"/>
    <p:sldId id="284" r:id="rId32"/>
    <p:sldId id="286" r:id="rId33"/>
    <p:sldId id="335" r:id="rId34"/>
    <p:sldId id="303" r:id="rId35"/>
    <p:sldId id="326" r:id="rId36"/>
    <p:sldId id="336" r:id="rId37"/>
    <p:sldId id="307" r:id="rId38"/>
    <p:sldId id="309" r:id="rId39"/>
    <p:sldId id="310" r:id="rId40"/>
    <p:sldId id="290" r:id="rId41"/>
    <p:sldId id="312" r:id="rId42"/>
    <p:sldId id="328" r:id="rId43"/>
    <p:sldId id="358" r:id="rId44"/>
    <p:sldId id="314" r:id="rId45"/>
    <p:sldId id="329" r:id="rId46"/>
    <p:sldId id="348" r:id="rId47"/>
    <p:sldId id="316" r:id="rId48"/>
    <p:sldId id="352" r:id="rId49"/>
    <p:sldId id="349" r:id="rId50"/>
    <p:sldId id="350" r:id="rId51"/>
    <p:sldId id="351" r:id="rId52"/>
    <p:sldId id="353" r:id="rId53"/>
    <p:sldId id="346" r:id="rId54"/>
    <p:sldId id="330" r:id="rId55"/>
    <p:sldId id="331" r:id="rId56"/>
    <p:sldId id="320" r:id="rId57"/>
    <p:sldId id="277" r:id="rId5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p:cViewPr varScale="1">
        <p:scale>
          <a:sx n="87" d="100"/>
          <a:sy n="87" d="100"/>
        </p:scale>
        <p:origin x="672" y="8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490A92E-B9DE-4867-B8E8-653174495FA0}"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2690516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90A92E-B9DE-4867-B8E8-653174495FA0}"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341006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90A92E-B9DE-4867-B8E8-653174495FA0}"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2074197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90A92E-B9DE-4867-B8E8-653174495FA0}"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498824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490A92E-B9DE-4867-B8E8-653174495FA0}" type="datetimeFigureOut">
              <a:rPr lang="en-US" smtClean="0"/>
              <a:t>1/16/2024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33436316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490A92E-B9DE-4867-B8E8-653174495FA0}"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33214860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490A92E-B9DE-4867-B8E8-653174495FA0}" type="datetimeFigureOut">
              <a:rPr lang="en-US" smtClean="0"/>
              <a:t>1/16/2024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3323379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490A92E-B9DE-4867-B8E8-653174495FA0}" type="datetimeFigureOut">
              <a:rPr lang="en-US" smtClean="0"/>
              <a:t>1/16/2024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15433345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90A92E-B9DE-4867-B8E8-653174495FA0}" type="datetimeFigureOut">
              <a:rPr lang="en-US" smtClean="0"/>
              <a:t>1/16/2024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1650245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90A92E-B9DE-4867-B8E8-653174495FA0}"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279829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90A92E-B9DE-4867-B8E8-653174495FA0}" type="datetimeFigureOut">
              <a:rPr lang="en-US" smtClean="0"/>
              <a:t>1/16/2024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8207F9C-64DD-4128-8535-A5234AC70C3C}" type="slidenum">
              <a:rPr lang="en-US" smtClean="0"/>
              <a:t>‹#›</a:t>
            </a:fld>
            <a:endParaRPr lang="en-US"/>
          </a:p>
        </p:txBody>
      </p:sp>
    </p:spTree>
    <p:extLst>
      <p:ext uri="{BB962C8B-B14F-4D97-AF65-F5344CB8AC3E}">
        <p14:creationId xmlns:p14="http://schemas.microsoft.com/office/powerpoint/2010/main" val="40881713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90A92E-B9DE-4867-B8E8-653174495FA0}" type="datetimeFigureOut">
              <a:rPr lang="en-US" smtClean="0"/>
              <a:t>1/16/2024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207F9C-64DD-4128-8535-A5234AC70C3C}" type="slidenum">
              <a:rPr lang="en-US" smtClean="0"/>
              <a:t>‹#›</a:t>
            </a:fld>
            <a:endParaRPr lang="en-US"/>
          </a:p>
        </p:txBody>
      </p:sp>
    </p:spTree>
    <p:extLst>
      <p:ext uri="{BB962C8B-B14F-4D97-AF65-F5344CB8AC3E}">
        <p14:creationId xmlns:p14="http://schemas.microsoft.com/office/powerpoint/2010/main" val="1183207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www.easybib.co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53142" y="2362200"/>
            <a:ext cx="7772400" cy="1622425"/>
          </a:xfrm>
        </p:spPr>
        <p:txBody>
          <a:bodyPr>
            <a:normAutofit fontScale="90000"/>
          </a:bodyPr>
          <a:lstStyle/>
          <a:p>
            <a:r>
              <a:rPr lang="en-US" dirty="0"/>
              <a:t>Supplementary Live Session</a:t>
            </a:r>
            <a:br>
              <a:rPr lang="en-US" dirty="0"/>
            </a:br>
            <a:r>
              <a:rPr lang="en-US" dirty="0"/>
              <a:t>Module 1</a:t>
            </a:r>
            <a:br>
              <a:rPr lang="en-US" dirty="0"/>
            </a:br>
            <a:endParaRPr lang="en-US" dirty="0"/>
          </a:p>
        </p:txBody>
      </p:sp>
      <p:sp>
        <p:nvSpPr>
          <p:cNvPr id="3" name="Subtitle 2"/>
          <p:cNvSpPr>
            <a:spLocks noGrp="1"/>
          </p:cNvSpPr>
          <p:nvPr>
            <p:ph type="subTitle" idx="1"/>
          </p:nvPr>
        </p:nvSpPr>
        <p:spPr>
          <a:xfrm>
            <a:off x="1371600" y="4267200"/>
            <a:ext cx="6400800" cy="1752600"/>
          </a:xfrm>
        </p:spPr>
        <p:txBody>
          <a:bodyPr>
            <a:normAutofit fontScale="85000" lnSpcReduction="20000"/>
          </a:bodyPr>
          <a:lstStyle/>
          <a:p>
            <a:r>
              <a:rPr lang="en-US" dirty="0"/>
              <a:t>MET CS 682 – Spring , 2024</a:t>
            </a:r>
          </a:p>
          <a:p>
            <a:r>
              <a:rPr lang="en-US" dirty="0"/>
              <a:t>Information Systems </a:t>
            </a:r>
          </a:p>
          <a:p>
            <a:r>
              <a:rPr lang="en-US" dirty="0"/>
              <a:t>Analysis and Design</a:t>
            </a:r>
          </a:p>
          <a:p>
            <a:r>
              <a:rPr lang="en-US" dirty="0"/>
              <a:t>Professor Dawson Williams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6674" y="761999"/>
            <a:ext cx="2065337"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a:xfrm>
            <a:off x="7620000" y="6477000"/>
            <a:ext cx="1371600" cy="304800"/>
          </a:xfrm>
          <a:prstGeom prst="rect">
            <a:avLst/>
          </a:prstGeom>
        </p:spPr>
        <p:txBody>
          <a:bodyPr vert="horz" lIns="91440" tIns="45720" rIns="91440" bIns="45720" rtlCol="0" anchor="ctr">
            <a:normAutofit fontScale="3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a:t>1/6/2024</a:t>
            </a:r>
          </a:p>
        </p:txBody>
      </p:sp>
    </p:spTree>
    <p:extLst>
      <p:ext uri="{BB962C8B-B14F-4D97-AF65-F5344CB8AC3E}">
        <p14:creationId xmlns:p14="http://schemas.microsoft.com/office/powerpoint/2010/main" val="2996889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Main Phases of Software Process</a:t>
            </a:r>
          </a:p>
        </p:txBody>
      </p:sp>
      <p:sp>
        <p:nvSpPr>
          <p:cNvPr id="3" name="Content Placeholder 2"/>
          <p:cNvSpPr>
            <a:spLocks noGrp="1"/>
          </p:cNvSpPr>
          <p:nvPr>
            <p:ph idx="1"/>
          </p:nvPr>
        </p:nvSpPr>
        <p:spPr>
          <a:xfrm>
            <a:off x="457200" y="1600200"/>
            <a:ext cx="8229600" cy="4953000"/>
          </a:xfrm>
        </p:spPr>
        <p:txBody>
          <a:bodyPr>
            <a:normAutofit fontScale="77500" lnSpcReduction="20000"/>
          </a:bodyPr>
          <a:lstStyle/>
          <a:p>
            <a:r>
              <a:rPr lang="en-US" sz="4400" dirty="0"/>
              <a:t>Requirements Analysis</a:t>
            </a:r>
          </a:p>
          <a:p>
            <a:pPr lvl="1"/>
            <a:r>
              <a:rPr lang="en-US" sz="4000" dirty="0"/>
              <a:t>Specification of application</a:t>
            </a:r>
          </a:p>
          <a:p>
            <a:r>
              <a:rPr lang="en-US" sz="4400" dirty="0"/>
              <a:t>Design</a:t>
            </a:r>
          </a:p>
          <a:p>
            <a:pPr lvl="1"/>
            <a:r>
              <a:rPr lang="en-US" sz="4000" dirty="0"/>
              <a:t>Specification, Design of parts</a:t>
            </a:r>
          </a:p>
          <a:p>
            <a:r>
              <a:rPr lang="en-US" sz="4400" dirty="0"/>
              <a:t>Implementation</a:t>
            </a:r>
          </a:p>
          <a:p>
            <a:pPr lvl="1"/>
            <a:r>
              <a:rPr lang="en-US" sz="4000" dirty="0"/>
              <a:t>Coding, Installation, Integration</a:t>
            </a:r>
          </a:p>
          <a:p>
            <a:r>
              <a:rPr lang="en-US" sz="4400" dirty="0"/>
              <a:t>Testing</a:t>
            </a:r>
          </a:p>
          <a:p>
            <a:pPr lvl="1"/>
            <a:r>
              <a:rPr lang="en-US" sz="4000" dirty="0"/>
              <a:t>Does it do what it’s supposed to</a:t>
            </a:r>
          </a:p>
          <a:p>
            <a:r>
              <a:rPr lang="en-US" sz="4400" dirty="0"/>
              <a:t>Maintenance</a:t>
            </a:r>
          </a:p>
          <a:p>
            <a:pPr lvl="1"/>
            <a:r>
              <a:rPr lang="en-US" sz="4000" dirty="0"/>
              <a:t>Defect repair, minor modifications/extensions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458207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Systems Analyst &amp; Systems Designer</a:t>
            </a:r>
          </a:p>
        </p:txBody>
      </p:sp>
      <p:sp>
        <p:nvSpPr>
          <p:cNvPr id="3" name="Content Placeholder 2"/>
          <p:cNvSpPr>
            <a:spLocks noGrp="1"/>
          </p:cNvSpPr>
          <p:nvPr>
            <p:ph idx="1"/>
          </p:nvPr>
        </p:nvSpPr>
        <p:spPr>
          <a:xfrm>
            <a:off x="457200" y="1524000"/>
            <a:ext cx="8229600" cy="5105400"/>
          </a:xfrm>
        </p:spPr>
        <p:txBody>
          <a:bodyPr>
            <a:noAutofit/>
          </a:bodyPr>
          <a:lstStyle/>
          <a:p>
            <a:r>
              <a:rPr lang="en-US" sz="3600" dirty="0"/>
              <a:t>You will be wearing two hats!</a:t>
            </a:r>
          </a:p>
          <a:p>
            <a:pPr lvl="1"/>
            <a:r>
              <a:rPr lang="en-US" sz="3200" dirty="0"/>
              <a:t>Systems Analyst (Weeks 1-3)</a:t>
            </a:r>
          </a:p>
          <a:p>
            <a:pPr lvl="2"/>
            <a:r>
              <a:rPr lang="en-US" sz="2800" dirty="0"/>
              <a:t>Determine how to solve business problems &amp; realize opportunities to improve systems/processes.</a:t>
            </a:r>
          </a:p>
          <a:p>
            <a:pPr lvl="1"/>
            <a:r>
              <a:rPr lang="en-US" sz="3200" dirty="0"/>
              <a:t>System Designer (Weeks 4-6)</a:t>
            </a:r>
          </a:p>
          <a:p>
            <a:pPr lvl="2"/>
            <a:r>
              <a:rPr lang="en-US" sz="2800" dirty="0"/>
              <a:t>Technical specialist- translates business requirements and constraints into technical solutions.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3911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Creating your </a:t>
            </a:r>
            <a:br>
              <a:rPr lang="en-US" dirty="0"/>
            </a:br>
            <a:r>
              <a:rPr lang="en-US" dirty="0"/>
              <a:t>Analysis &amp; Design Toolbox</a:t>
            </a:r>
          </a:p>
        </p:txBody>
      </p:sp>
      <p:sp>
        <p:nvSpPr>
          <p:cNvPr id="3" name="Content Placeholder 2"/>
          <p:cNvSpPr>
            <a:spLocks noGrp="1"/>
          </p:cNvSpPr>
          <p:nvPr>
            <p:ph idx="1"/>
          </p:nvPr>
        </p:nvSpPr>
        <p:spPr>
          <a:xfrm>
            <a:off x="457200" y="1600200"/>
            <a:ext cx="8229600" cy="5029200"/>
          </a:xfrm>
        </p:spPr>
        <p:txBody>
          <a:bodyPr>
            <a:normAutofit/>
          </a:bodyPr>
          <a:lstStyle/>
          <a:p>
            <a:pPr marL="0" indent="0">
              <a:buNone/>
            </a:pPr>
            <a:r>
              <a:rPr lang="en-US" dirty="0"/>
              <a:t>Weekly modules:</a:t>
            </a:r>
          </a:p>
          <a:p>
            <a:pPr lvl="1"/>
            <a:r>
              <a:rPr lang="en-US" dirty="0"/>
              <a:t>Module 1 – Introduction to Process &amp; Systems Analysis</a:t>
            </a:r>
          </a:p>
          <a:p>
            <a:pPr lvl="1"/>
            <a:r>
              <a:rPr lang="en-US" dirty="0"/>
              <a:t>Module 2 – Management of Systems Analysis (Waterfall, RAD, Agile) &amp; Risk  Management</a:t>
            </a:r>
          </a:p>
          <a:p>
            <a:pPr lvl="1"/>
            <a:r>
              <a:rPr lang="en-US" dirty="0"/>
              <a:t>Module 3 –System and Requirements Analysis</a:t>
            </a:r>
          </a:p>
          <a:p>
            <a:pPr lvl="1"/>
            <a:r>
              <a:rPr lang="en-US" dirty="0"/>
              <a:t>Module 4 – System Modeling (UML Models)</a:t>
            </a:r>
          </a:p>
          <a:p>
            <a:pPr lvl="1"/>
            <a:r>
              <a:rPr lang="en-US" dirty="0"/>
              <a:t>Module 5 – Modeling, Design Goals, Architecture </a:t>
            </a:r>
          </a:p>
          <a:p>
            <a:pPr lvl="1"/>
            <a:r>
              <a:rPr lang="en-US" dirty="0"/>
              <a:t>Module 6 – Detailed Design Principles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34939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 are amazed at what you do!</a:t>
            </a:r>
          </a:p>
        </p:txBody>
      </p:sp>
      <p:sp>
        <p:nvSpPr>
          <p:cNvPr id="3" name="Content Placeholder 2"/>
          <p:cNvSpPr>
            <a:spLocks noGrp="1"/>
          </p:cNvSpPr>
          <p:nvPr>
            <p:ph idx="1"/>
          </p:nvPr>
        </p:nvSpPr>
        <p:spPr>
          <a:xfrm>
            <a:off x="457200" y="1600200"/>
            <a:ext cx="8229600" cy="5029200"/>
          </a:xfrm>
        </p:spPr>
        <p:txBody>
          <a:bodyPr>
            <a:normAutofit/>
          </a:bodyPr>
          <a:lstStyle/>
          <a:p>
            <a:r>
              <a:rPr lang="en-US" dirty="0"/>
              <a:t>You will learn a lot in 6 weeks!</a:t>
            </a:r>
          </a:p>
          <a:p>
            <a:pPr marL="0" indent="0">
              <a:buNone/>
            </a:pPr>
            <a:endParaRPr lang="en-US" dirty="0"/>
          </a:p>
          <a:p>
            <a:r>
              <a:rPr lang="en-US" dirty="0"/>
              <a:t>We will support you every step of the way.</a:t>
            </a:r>
          </a:p>
          <a:p>
            <a:endParaRPr lang="en-US" dirty="0"/>
          </a:p>
          <a:p>
            <a:pPr marL="0" indent="0">
              <a:buNone/>
            </a:pPr>
            <a:r>
              <a:rPr lang="en-US" sz="4400" dirty="0"/>
              <a:t>Please ask for help </a:t>
            </a:r>
          </a:p>
          <a:p>
            <a:pPr marL="0" indent="0">
              <a:buNone/>
            </a:pPr>
            <a:r>
              <a:rPr lang="en-US" sz="4400" dirty="0"/>
              <a:t>if you are stuck!</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a:extLst>
              <a:ext uri="{FF2B5EF4-FFF2-40B4-BE49-F238E27FC236}">
                <a16:creationId xmlns:a16="http://schemas.microsoft.com/office/drawing/2014/main" id="{3036371C-2991-4E5C-994C-91FF87228B05}"/>
              </a:ext>
            </a:extLst>
          </p:cNvPr>
          <p:cNvSpPr/>
          <p:nvPr/>
        </p:nvSpPr>
        <p:spPr>
          <a:xfrm>
            <a:off x="5562600" y="6596518"/>
            <a:ext cx="3955079" cy="215444"/>
          </a:xfrm>
          <a:prstGeom prst="rect">
            <a:avLst/>
          </a:prstGeom>
        </p:spPr>
        <p:txBody>
          <a:bodyPr wrap="square">
            <a:spAutoFit/>
          </a:bodyPr>
          <a:lstStyle/>
          <a:p>
            <a:r>
              <a:rPr lang="en-US" sz="800" dirty="0"/>
              <a:t>http://broadpeakpartners.com/drinking-directly-from-the-big-data-firehouse/</a:t>
            </a:r>
          </a:p>
        </p:txBody>
      </p:sp>
    </p:spTree>
    <p:extLst>
      <p:ext uri="{BB962C8B-B14F-4D97-AF65-F5344CB8AC3E}">
        <p14:creationId xmlns:p14="http://schemas.microsoft.com/office/powerpoint/2010/main" val="42122069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763000" cy="1143000"/>
          </a:xfrm>
        </p:spPr>
        <p:txBody>
          <a:bodyPr>
            <a:noAutofit/>
          </a:bodyPr>
          <a:lstStyle/>
          <a:p>
            <a:r>
              <a:rPr lang="en-US" sz="3600" dirty="0"/>
              <a:t>Normal Week – Schedule of Live Classrooms</a:t>
            </a:r>
          </a:p>
        </p:txBody>
      </p:sp>
      <p:sp>
        <p:nvSpPr>
          <p:cNvPr id="3" name="Content Placeholder 2"/>
          <p:cNvSpPr>
            <a:spLocks noGrp="1"/>
          </p:cNvSpPr>
          <p:nvPr>
            <p:ph idx="1"/>
          </p:nvPr>
        </p:nvSpPr>
        <p:spPr>
          <a:xfrm>
            <a:off x="457200" y="1295400"/>
            <a:ext cx="8229600" cy="5486400"/>
          </a:xfrm>
        </p:spPr>
        <p:txBody>
          <a:bodyPr>
            <a:noAutofit/>
          </a:bodyPr>
          <a:lstStyle/>
          <a:p>
            <a:pPr lvl="1"/>
            <a:r>
              <a:rPr lang="en-US" sz="2400" dirty="0"/>
              <a:t>Tuesday nights 8:00pm-10:00 pm ET</a:t>
            </a:r>
          </a:p>
          <a:p>
            <a:pPr lvl="2"/>
            <a:r>
              <a:rPr lang="en-US" sz="2000" dirty="0"/>
              <a:t>Concepts to start you thinking about the week’s topics </a:t>
            </a:r>
          </a:p>
          <a:p>
            <a:pPr lvl="2"/>
            <a:r>
              <a:rPr lang="en-US" sz="2000" dirty="0"/>
              <a:t>Focus on concepts related to assignments </a:t>
            </a:r>
          </a:p>
          <a:p>
            <a:pPr lvl="1"/>
            <a:r>
              <a:rPr lang="en-US" sz="2400" dirty="0"/>
              <a:t>Wednesday nights 8:00pm -9:00 pm ET</a:t>
            </a:r>
          </a:p>
          <a:p>
            <a:pPr lvl="2"/>
            <a:r>
              <a:rPr lang="en-US" sz="2000" dirty="0"/>
              <a:t>discussing specifics of the assignment: approaches/examples</a:t>
            </a:r>
          </a:p>
          <a:p>
            <a:pPr lvl="1"/>
            <a:r>
              <a:rPr lang="en-US" sz="2400" dirty="0"/>
              <a:t>Saturday at 1:00PM Noon ET</a:t>
            </a:r>
            <a:endParaRPr lang="en-US" sz="2000" dirty="0"/>
          </a:p>
          <a:p>
            <a:pPr lvl="2"/>
            <a:r>
              <a:rPr lang="en-US" sz="2000" dirty="0"/>
              <a:t>Review your questions on weekly material and assignment/project</a:t>
            </a:r>
          </a:p>
          <a:p>
            <a:pPr lvl="2"/>
            <a:r>
              <a:rPr lang="en-US" sz="2000" dirty="0"/>
              <a:t>Last Minute questions</a:t>
            </a:r>
          </a:p>
          <a:p>
            <a:pPr marL="914400" lvl="2" indent="0">
              <a:buNone/>
            </a:pPr>
            <a:endParaRPr lang="en-US" sz="2000" dirty="0"/>
          </a:p>
          <a:p>
            <a:r>
              <a:rPr lang="en-US" sz="2000" dirty="0"/>
              <a:t>All Live classrooms will be recorded and posted as soon as possible</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54216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Deliverables</a:t>
            </a:r>
          </a:p>
        </p:txBody>
      </p:sp>
      <p:sp>
        <p:nvSpPr>
          <p:cNvPr id="3" name="Content Placeholder 2"/>
          <p:cNvSpPr>
            <a:spLocks noGrp="1"/>
          </p:cNvSpPr>
          <p:nvPr>
            <p:ph idx="1"/>
          </p:nvPr>
        </p:nvSpPr>
        <p:spPr>
          <a:xfrm>
            <a:off x="457200" y="1600200"/>
            <a:ext cx="8229600" cy="5181600"/>
          </a:xfrm>
        </p:spPr>
        <p:txBody>
          <a:bodyPr>
            <a:normAutofit fontScale="92500" lnSpcReduction="20000"/>
          </a:bodyPr>
          <a:lstStyle/>
          <a:p>
            <a:r>
              <a:rPr lang="en-US" dirty="0"/>
              <a:t>Weekly Assignment/Project: 60% of the grade.</a:t>
            </a:r>
          </a:p>
          <a:p>
            <a:pPr lvl="1"/>
            <a:r>
              <a:rPr lang="en-US" dirty="0"/>
              <a:t>Allows you to learn, research, think about and apply the weekly material.</a:t>
            </a:r>
          </a:p>
          <a:p>
            <a:pPr lvl="1"/>
            <a:r>
              <a:rPr lang="en-US" dirty="0"/>
              <a:t>Please review note on Lateness in the Syllabus.</a:t>
            </a:r>
          </a:p>
          <a:p>
            <a:r>
              <a:rPr lang="en-US" dirty="0"/>
              <a:t>“Draft” Assignment 6% of the grade</a:t>
            </a:r>
          </a:p>
          <a:p>
            <a:pPr lvl="1"/>
            <a:r>
              <a:rPr lang="en-US" dirty="0"/>
              <a:t>Early check-in of your assignment towards Technical Soundness, Feedback (On Track=1 | Off Track=0)</a:t>
            </a:r>
          </a:p>
          <a:p>
            <a:pPr lvl="1"/>
            <a:r>
              <a:rPr lang="en-US" dirty="0"/>
              <a:t>Drafts have multiple parts, you may get .5 on track for one of the parts.</a:t>
            </a:r>
          </a:p>
          <a:p>
            <a:r>
              <a:rPr lang="en-US" dirty="0"/>
              <a:t>Final Exam: 34% of the grade.</a:t>
            </a:r>
          </a:p>
          <a:p>
            <a:pPr lvl="1"/>
            <a:r>
              <a:rPr lang="en-US" dirty="0"/>
              <a:t>Similar in style to the assignments.</a:t>
            </a:r>
          </a:p>
          <a:p>
            <a:r>
              <a:rPr lang="en-US" dirty="0"/>
              <a:t>Discussions are Optional</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90503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Assignment Grading Rubric</a:t>
            </a:r>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6"/>
          <p:cNvGraphicFramePr>
            <a:graphicFrameLocks noGrp="1"/>
          </p:cNvGraphicFramePr>
          <p:nvPr>
            <p:extLst>
              <p:ext uri="{D42A27DB-BD31-4B8C-83A1-F6EECF244321}">
                <p14:modId xmlns:p14="http://schemas.microsoft.com/office/powerpoint/2010/main" val="3275101091"/>
              </p:ext>
            </p:extLst>
          </p:nvPr>
        </p:nvGraphicFramePr>
        <p:xfrm>
          <a:off x="457200" y="1219200"/>
          <a:ext cx="8077201" cy="5425063"/>
        </p:xfrm>
        <a:graphic>
          <a:graphicData uri="http://schemas.openxmlformats.org/drawingml/2006/table">
            <a:tbl>
              <a:tblPr firstRow="1" firstCol="1" bandRow="1">
                <a:tableStyleId>{5C22544A-7EE6-4342-B048-85BDC9FD1C3A}</a:tableStyleId>
              </a:tblPr>
              <a:tblGrid>
                <a:gridCol w="1254565">
                  <a:extLst>
                    <a:ext uri="{9D8B030D-6E8A-4147-A177-3AD203B41FA5}">
                      <a16:colId xmlns:a16="http://schemas.microsoft.com/office/drawing/2014/main" val="20000"/>
                    </a:ext>
                  </a:extLst>
                </a:gridCol>
                <a:gridCol w="1137106">
                  <a:extLst>
                    <a:ext uri="{9D8B030D-6E8A-4147-A177-3AD203B41FA5}">
                      <a16:colId xmlns:a16="http://schemas.microsoft.com/office/drawing/2014/main" val="20001"/>
                    </a:ext>
                  </a:extLst>
                </a:gridCol>
                <a:gridCol w="1137106">
                  <a:extLst>
                    <a:ext uri="{9D8B030D-6E8A-4147-A177-3AD203B41FA5}">
                      <a16:colId xmlns:a16="http://schemas.microsoft.com/office/drawing/2014/main" val="20002"/>
                    </a:ext>
                  </a:extLst>
                </a:gridCol>
                <a:gridCol w="1137106">
                  <a:extLst>
                    <a:ext uri="{9D8B030D-6E8A-4147-A177-3AD203B41FA5}">
                      <a16:colId xmlns:a16="http://schemas.microsoft.com/office/drawing/2014/main" val="20003"/>
                    </a:ext>
                  </a:extLst>
                </a:gridCol>
                <a:gridCol w="1137106">
                  <a:extLst>
                    <a:ext uri="{9D8B030D-6E8A-4147-A177-3AD203B41FA5}">
                      <a16:colId xmlns:a16="http://schemas.microsoft.com/office/drawing/2014/main" val="20004"/>
                    </a:ext>
                  </a:extLst>
                </a:gridCol>
                <a:gridCol w="1137106">
                  <a:extLst>
                    <a:ext uri="{9D8B030D-6E8A-4147-A177-3AD203B41FA5}">
                      <a16:colId xmlns:a16="http://schemas.microsoft.com/office/drawing/2014/main" val="20005"/>
                    </a:ext>
                  </a:extLst>
                </a:gridCol>
                <a:gridCol w="1137106">
                  <a:extLst>
                    <a:ext uri="{9D8B030D-6E8A-4147-A177-3AD203B41FA5}">
                      <a16:colId xmlns:a16="http://schemas.microsoft.com/office/drawing/2014/main" val="20006"/>
                    </a:ext>
                  </a:extLst>
                </a:gridCol>
              </a:tblGrid>
              <a:tr h="191560">
                <a:tc>
                  <a:txBody>
                    <a:bodyPr/>
                    <a:lstStyle/>
                    <a:p>
                      <a:pPr marL="0" marR="0" algn="ctr">
                        <a:lnSpc>
                          <a:spcPct val="115000"/>
                        </a:lnSpc>
                      </a:pPr>
                      <a:r>
                        <a:rPr lang="en-US" sz="1050" dirty="0">
                          <a:effectLst/>
                        </a:rPr>
                        <a:t>Criteria</a:t>
                      </a:r>
                      <a:endParaRPr lang="en-US" sz="1050" dirty="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050">
                          <a:effectLst/>
                        </a:rPr>
                        <a:t>D</a:t>
                      </a:r>
                      <a:endParaRPr lang="en-US" sz="105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050">
                          <a:effectLst/>
                        </a:rPr>
                        <a:t>C-</a:t>
                      </a:r>
                      <a:endParaRPr lang="en-US" sz="105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050">
                          <a:effectLst/>
                        </a:rPr>
                        <a:t>C+</a:t>
                      </a:r>
                      <a:endParaRPr lang="en-US" sz="105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050">
                          <a:effectLst/>
                        </a:rPr>
                        <a:t>B-</a:t>
                      </a:r>
                      <a:endParaRPr lang="en-US" sz="105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050">
                          <a:effectLst/>
                        </a:rPr>
                        <a:t>B+</a:t>
                      </a:r>
                      <a:endParaRPr lang="en-US" sz="105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050">
                          <a:effectLst/>
                        </a:rPr>
                        <a:t>A</a:t>
                      </a:r>
                      <a:endParaRPr lang="en-US" sz="1050">
                        <a:effectLst/>
                        <a:latin typeface="Calibri"/>
                        <a:ea typeface="Times New Roman"/>
                        <a:cs typeface="Times New Roman"/>
                      </a:endParaRPr>
                    </a:p>
                  </a:txBody>
                  <a:tcPr marL="62360" marR="62360" marT="0" marB="0" anchor="ctr"/>
                </a:tc>
                <a:extLst>
                  <a:ext uri="{0D108BD9-81ED-4DB2-BD59-A6C34878D82A}">
                    <a16:rowId xmlns:a16="http://schemas.microsoft.com/office/drawing/2014/main" val="10000"/>
                  </a:ext>
                </a:extLst>
              </a:tr>
              <a:tr h="1238657">
                <a:tc>
                  <a:txBody>
                    <a:bodyPr/>
                    <a:lstStyle/>
                    <a:p>
                      <a:pPr marL="0" marR="0" algn="ctr">
                        <a:lnSpc>
                          <a:spcPct val="115000"/>
                        </a:lnSpc>
                        <a:spcBef>
                          <a:spcPts val="0"/>
                        </a:spcBef>
                        <a:spcAft>
                          <a:spcPts val="0"/>
                        </a:spcAft>
                      </a:pPr>
                      <a:r>
                        <a:rPr lang="en-US" sz="1200">
                          <a:effectLst/>
                        </a:rPr>
                        <a:t> </a:t>
                      </a:r>
                    </a:p>
                    <a:p>
                      <a:pPr marL="0" marR="0" algn="ctr">
                        <a:lnSpc>
                          <a:spcPct val="115000"/>
                        </a:lnSpc>
                        <a:spcBef>
                          <a:spcPts val="0"/>
                        </a:spcBef>
                        <a:spcAft>
                          <a:spcPts val="0"/>
                        </a:spcAft>
                      </a:pPr>
                      <a:r>
                        <a:rPr lang="en-US" sz="1200">
                          <a:effectLst/>
                        </a:rPr>
                        <a:t>i</a:t>
                      </a:r>
                    </a:p>
                    <a:p>
                      <a:pPr marL="0" marR="0" algn="ctr">
                        <a:lnSpc>
                          <a:spcPct val="115000"/>
                        </a:lnSpc>
                        <a:spcBef>
                          <a:spcPts val="0"/>
                        </a:spcBef>
                        <a:spcAft>
                          <a:spcPts val="0"/>
                        </a:spcAft>
                      </a:pPr>
                      <a:r>
                        <a:rPr lang="en-US" sz="1200">
                          <a:effectLst/>
                        </a:rPr>
                        <a:t>Clarity</a:t>
                      </a:r>
                      <a:endParaRPr lang="en-US" sz="1200">
                        <a:effectLst/>
                        <a:latin typeface="Calibri"/>
                        <a:ea typeface="Times New Roman"/>
                        <a:cs typeface="Times New Roman"/>
                      </a:endParaRPr>
                    </a:p>
                  </a:txBody>
                  <a:tcPr marL="62360" marR="62360" marT="0" marB="0" anchor="ctr"/>
                </a:tc>
                <a:tc gridSpan="2">
                  <a:txBody>
                    <a:bodyPr/>
                    <a:lstStyle/>
                    <a:p>
                      <a:pPr marL="0" marR="0" algn="ctr">
                        <a:lnSpc>
                          <a:spcPct val="115000"/>
                        </a:lnSpc>
                      </a:pPr>
                      <a:r>
                        <a:rPr lang="en-US" sz="1200">
                          <a:effectLst/>
                        </a:rPr>
                        <a:t>Disorganized or hard-to-understand</a:t>
                      </a:r>
                      <a:endParaRPr lang="en-US" sz="1200">
                        <a:effectLst/>
                        <a:latin typeface="Calibri"/>
                        <a:ea typeface="Times New Roman"/>
                        <a:cs typeface="Times New Roman"/>
                      </a:endParaRPr>
                    </a:p>
                  </a:txBody>
                  <a:tcPr marL="62360" marR="62360" marT="0" marB="0" anchor="ctr"/>
                </a:tc>
                <a:tc hMerge="1">
                  <a:txBody>
                    <a:bodyPr/>
                    <a:lstStyle/>
                    <a:p>
                      <a:endParaRPr lang="en-US"/>
                    </a:p>
                  </a:txBody>
                  <a:tcPr/>
                </a:tc>
                <a:tc>
                  <a:txBody>
                    <a:bodyPr/>
                    <a:lstStyle/>
                    <a:p>
                      <a:pPr marL="0" marR="0" algn="ctr">
                        <a:lnSpc>
                          <a:spcPct val="115000"/>
                        </a:lnSpc>
                      </a:pPr>
                      <a:r>
                        <a:rPr lang="en-US" sz="1200">
                          <a:effectLst/>
                        </a:rPr>
                        <a:t>Satisfactory but some parts of the submission are disorganized or hard to understand</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a:effectLst/>
                        </a:rPr>
                        <a:t>Generally organized and clear</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a:effectLst/>
                        </a:rPr>
                        <a:t>Very clear, organized and persuasive presentation of ideas and designs</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dirty="0">
                          <a:effectLst/>
                        </a:rPr>
                        <a:t>Exceptionally clear, organized and persuasive presentation of ideas and designs</a:t>
                      </a:r>
                      <a:endParaRPr lang="en-US" sz="1200" dirty="0">
                        <a:effectLst/>
                        <a:latin typeface="Calibri"/>
                        <a:ea typeface="Times New Roman"/>
                        <a:cs typeface="Times New Roman"/>
                      </a:endParaRPr>
                    </a:p>
                  </a:txBody>
                  <a:tcPr marL="62360" marR="62360" marT="0" marB="0" anchor="ctr"/>
                </a:tc>
                <a:extLst>
                  <a:ext uri="{0D108BD9-81ED-4DB2-BD59-A6C34878D82A}">
                    <a16:rowId xmlns:a16="http://schemas.microsoft.com/office/drawing/2014/main" val="10001"/>
                  </a:ext>
                </a:extLst>
              </a:tr>
              <a:tr h="1083825">
                <a:tc>
                  <a:txBody>
                    <a:bodyPr/>
                    <a:lstStyle/>
                    <a:p>
                      <a:pPr marL="0" marR="0" algn="ctr">
                        <a:lnSpc>
                          <a:spcPct val="115000"/>
                        </a:lnSpc>
                        <a:spcBef>
                          <a:spcPts val="0"/>
                        </a:spcBef>
                        <a:spcAft>
                          <a:spcPts val="0"/>
                        </a:spcAft>
                      </a:pPr>
                      <a:r>
                        <a:rPr lang="en-US" sz="1200" dirty="0">
                          <a:effectLst/>
                        </a:rPr>
                        <a:t> </a:t>
                      </a:r>
                    </a:p>
                    <a:p>
                      <a:pPr marL="0" marR="0" algn="ctr">
                        <a:lnSpc>
                          <a:spcPct val="115000"/>
                        </a:lnSpc>
                        <a:spcBef>
                          <a:spcPts val="0"/>
                        </a:spcBef>
                        <a:spcAft>
                          <a:spcPts val="0"/>
                        </a:spcAft>
                      </a:pPr>
                      <a:r>
                        <a:rPr lang="en-US" sz="1200" dirty="0">
                          <a:effectLst/>
                        </a:rPr>
                        <a:t>ii</a:t>
                      </a:r>
                    </a:p>
                    <a:p>
                      <a:pPr marL="0" marR="0" algn="ctr">
                        <a:lnSpc>
                          <a:spcPct val="115000"/>
                        </a:lnSpc>
                        <a:spcBef>
                          <a:spcPts val="0"/>
                        </a:spcBef>
                        <a:spcAft>
                          <a:spcPts val="0"/>
                        </a:spcAft>
                      </a:pPr>
                      <a:r>
                        <a:rPr lang="en-US" sz="1200" dirty="0">
                          <a:effectLst/>
                        </a:rPr>
                        <a:t>Technical Soundness</a:t>
                      </a:r>
                      <a:endParaRPr lang="en-US" sz="1200" dirty="0">
                        <a:effectLst/>
                        <a:latin typeface="Calibri"/>
                        <a:ea typeface="Times New Roman"/>
                        <a:cs typeface="Times New Roman"/>
                      </a:endParaRPr>
                    </a:p>
                  </a:txBody>
                  <a:tcPr marL="62360" marR="62360" marT="0" marB="0" anchor="ctr"/>
                </a:tc>
                <a:tc gridSpan="2">
                  <a:txBody>
                    <a:bodyPr/>
                    <a:lstStyle/>
                    <a:p>
                      <a:pPr marL="0" marR="0" algn="ctr">
                        <a:lnSpc>
                          <a:spcPct val="115000"/>
                        </a:lnSpc>
                      </a:pPr>
                      <a:r>
                        <a:rPr lang="en-US" sz="1200">
                          <a:effectLst/>
                        </a:rPr>
                        <a:t>Little understanding of, or insight into material technically</a:t>
                      </a:r>
                      <a:endParaRPr lang="en-US" sz="1200">
                        <a:effectLst/>
                        <a:latin typeface="Calibri"/>
                        <a:ea typeface="Times New Roman"/>
                        <a:cs typeface="Times New Roman"/>
                      </a:endParaRPr>
                    </a:p>
                  </a:txBody>
                  <a:tcPr marL="62360" marR="62360" marT="0" marB="0" anchor="ctr"/>
                </a:tc>
                <a:tc hMerge="1">
                  <a:txBody>
                    <a:bodyPr/>
                    <a:lstStyle/>
                    <a:p>
                      <a:endParaRPr lang="en-US"/>
                    </a:p>
                  </a:txBody>
                  <a:tcPr/>
                </a:tc>
                <a:tc>
                  <a:txBody>
                    <a:bodyPr/>
                    <a:lstStyle/>
                    <a:p>
                      <a:pPr marL="0" marR="0" algn="ctr">
                        <a:lnSpc>
                          <a:spcPct val="115000"/>
                        </a:lnSpc>
                      </a:pPr>
                      <a:r>
                        <a:rPr lang="en-US" sz="1200">
                          <a:effectLst/>
                        </a:rPr>
                        <a:t>Some understanding of material technically</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a:effectLst/>
                        </a:rPr>
                        <a:t>Overall understanding of much material technically</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dirty="0">
                          <a:effectLst/>
                        </a:rPr>
                        <a:t>Very good overall understanding of technical material, with some real depth</a:t>
                      </a:r>
                      <a:endParaRPr lang="en-US" sz="1200" dirty="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dirty="0">
                          <a:effectLst/>
                        </a:rPr>
                        <a:t>Excellent, deep understanding of technical material and its inter-relationships</a:t>
                      </a:r>
                      <a:endParaRPr lang="en-US" sz="1200" dirty="0">
                        <a:effectLst/>
                        <a:latin typeface="Calibri"/>
                        <a:ea typeface="Times New Roman"/>
                        <a:cs typeface="Times New Roman"/>
                      </a:endParaRPr>
                    </a:p>
                  </a:txBody>
                  <a:tcPr marL="62360" marR="62360" marT="0" marB="0" anchor="ctr"/>
                </a:tc>
                <a:extLst>
                  <a:ext uri="{0D108BD9-81ED-4DB2-BD59-A6C34878D82A}">
                    <a16:rowId xmlns:a16="http://schemas.microsoft.com/office/drawing/2014/main" val="10002"/>
                  </a:ext>
                </a:extLst>
              </a:tr>
              <a:tr h="993737">
                <a:tc>
                  <a:txBody>
                    <a:bodyPr/>
                    <a:lstStyle/>
                    <a:p>
                      <a:pPr marL="0" marR="0" algn="ctr">
                        <a:lnSpc>
                          <a:spcPct val="115000"/>
                        </a:lnSpc>
                      </a:pPr>
                      <a:r>
                        <a:rPr lang="en-US" sz="1200">
                          <a:effectLst/>
                        </a:rPr>
                        <a:t>iii Thoroughness &amp; Coverage</a:t>
                      </a:r>
                    </a:p>
                    <a:p>
                      <a:pPr marL="0" marR="0" algn="ctr">
                        <a:lnSpc>
                          <a:spcPct val="115000"/>
                        </a:lnSpc>
                      </a:pPr>
                      <a:r>
                        <a:rPr lang="en-US" sz="1200">
                          <a:effectLst/>
                        </a:rPr>
                        <a:t> </a:t>
                      </a:r>
                      <a:endParaRPr lang="en-US" sz="1200">
                        <a:effectLst/>
                        <a:latin typeface="Calibri"/>
                        <a:ea typeface="Times New Roman"/>
                        <a:cs typeface="Times New Roman"/>
                      </a:endParaRPr>
                    </a:p>
                  </a:txBody>
                  <a:tcPr marL="62360" marR="62360" marT="0" marB="0" anchor="ctr"/>
                </a:tc>
                <a:tc gridSpan="2">
                  <a:txBody>
                    <a:bodyPr/>
                    <a:lstStyle/>
                    <a:p>
                      <a:pPr marL="0" marR="0" algn="ctr">
                        <a:lnSpc>
                          <a:spcPct val="115000"/>
                        </a:lnSpc>
                      </a:pPr>
                      <a:r>
                        <a:rPr lang="en-US" sz="1200">
                          <a:effectLst/>
                        </a:rPr>
                        <a:t>Hardly covers any of the major relevant issues</a:t>
                      </a:r>
                      <a:endParaRPr lang="en-US" sz="1200">
                        <a:effectLst/>
                        <a:latin typeface="Calibri"/>
                        <a:ea typeface="Times New Roman"/>
                        <a:cs typeface="Times New Roman"/>
                      </a:endParaRPr>
                    </a:p>
                  </a:txBody>
                  <a:tcPr marL="62360" marR="62360" marT="0" marB="0" anchor="ctr"/>
                </a:tc>
                <a:tc hMerge="1">
                  <a:txBody>
                    <a:bodyPr/>
                    <a:lstStyle/>
                    <a:p>
                      <a:endParaRPr lang="en-US"/>
                    </a:p>
                  </a:txBody>
                  <a:tcPr/>
                </a:tc>
                <a:tc>
                  <a:txBody>
                    <a:bodyPr/>
                    <a:lstStyle/>
                    <a:p>
                      <a:pPr marL="0" marR="0" algn="ctr">
                        <a:lnSpc>
                          <a:spcPct val="115000"/>
                        </a:lnSpc>
                      </a:pPr>
                      <a:r>
                        <a:rPr lang="en-US" sz="1200">
                          <a:effectLst/>
                        </a:rPr>
                        <a:t>Covers some of the major relevant issues</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dirty="0">
                          <a:effectLst/>
                        </a:rPr>
                        <a:t>Reasonable coverage of the major relevant area</a:t>
                      </a:r>
                      <a:endParaRPr lang="en-US" sz="1200" dirty="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dirty="0">
                          <a:effectLst/>
                        </a:rPr>
                        <a:t>Thorough coverage of almost all of the major relevant issues and researched where appropriate</a:t>
                      </a:r>
                      <a:endParaRPr lang="en-US" sz="1200" dirty="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dirty="0">
                          <a:effectLst/>
                        </a:rPr>
                        <a:t>Exceptionally thorough coverage of all major relevant issues and researched where appropriate</a:t>
                      </a:r>
                      <a:endParaRPr lang="en-US" sz="1200" dirty="0">
                        <a:effectLst/>
                        <a:latin typeface="Calibri"/>
                        <a:ea typeface="Times New Roman"/>
                        <a:cs typeface="Times New Roman"/>
                      </a:endParaRPr>
                    </a:p>
                  </a:txBody>
                  <a:tcPr marL="62360" marR="62360" marT="0" marB="0" anchor="ctr"/>
                </a:tc>
                <a:extLst>
                  <a:ext uri="{0D108BD9-81ED-4DB2-BD59-A6C34878D82A}">
                    <a16:rowId xmlns:a16="http://schemas.microsoft.com/office/drawing/2014/main" val="10003"/>
                  </a:ext>
                </a:extLst>
              </a:tr>
              <a:tr h="1064220">
                <a:tc>
                  <a:txBody>
                    <a:bodyPr/>
                    <a:lstStyle/>
                    <a:p>
                      <a:pPr marL="0" marR="0" algn="ctr">
                        <a:lnSpc>
                          <a:spcPct val="115000"/>
                        </a:lnSpc>
                        <a:spcBef>
                          <a:spcPts val="0"/>
                        </a:spcBef>
                        <a:spcAft>
                          <a:spcPts val="0"/>
                        </a:spcAft>
                      </a:pPr>
                      <a:r>
                        <a:rPr lang="en-US" sz="1200">
                          <a:effectLst/>
                        </a:rPr>
                        <a:t>iv</a:t>
                      </a:r>
                    </a:p>
                    <a:p>
                      <a:pPr marL="0" marR="0" algn="ctr">
                        <a:lnSpc>
                          <a:spcPct val="115000"/>
                        </a:lnSpc>
                        <a:spcBef>
                          <a:spcPts val="0"/>
                        </a:spcBef>
                        <a:spcAft>
                          <a:spcPts val="0"/>
                        </a:spcAft>
                      </a:pPr>
                      <a:r>
                        <a:rPr lang="en-US" sz="1200">
                          <a:effectLst/>
                        </a:rPr>
                        <a:t>Relevance</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a:effectLst/>
                        </a:rPr>
                        <a:t>Mostly unfocused</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a:effectLst/>
                        </a:rPr>
                        <a:t>Focus is off topic or on insubstantial or secondary issues</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a:effectLst/>
                        </a:rPr>
                        <a:t>Only some of the content is meaningful and on topic</a:t>
                      </a:r>
                    </a:p>
                    <a:p>
                      <a:pPr marL="0" marR="0" algn="ctr">
                        <a:lnSpc>
                          <a:spcPct val="115000"/>
                        </a:lnSpc>
                        <a:spcBef>
                          <a:spcPts val="0"/>
                        </a:spcBef>
                        <a:spcAft>
                          <a:spcPts val="0"/>
                        </a:spcAft>
                      </a:pPr>
                      <a:r>
                        <a:rPr lang="en-US" sz="1200">
                          <a:effectLst/>
                        </a:rPr>
                        <a:t> </a:t>
                      </a:r>
                      <a:endParaRPr lang="en-US" sz="1200">
                        <a:effectLst/>
                        <a:latin typeface="Times New Roman"/>
                        <a:ea typeface="Times New Roman"/>
                        <a:cs typeface="Times New Roman"/>
                      </a:endParaRPr>
                    </a:p>
                  </a:txBody>
                  <a:tcPr marL="62360" marR="62360" marT="0" marB="0" anchor="ctr"/>
                </a:tc>
                <a:tc>
                  <a:txBody>
                    <a:bodyPr/>
                    <a:lstStyle/>
                    <a:p>
                      <a:pPr marL="0" marR="0" algn="ctr">
                        <a:lnSpc>
                          <a:spcPct val="115000"/>
                        </a:lnSpc>
                      </a:pPr>
                      <a:r>
                        <a:rPr lang="en-US" sz="1200">
                          <a:effectLst/>
                        </a:rPr>
                        <a:t>Most or all of the content is reasonably meaningful and on-topic</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a:effectLst/>
                        </a:rPr>
                        <a:t>All of the content is reasonably meaningful and on-topic</a:t>
                      </a:r>
                      <a:endParaRPr lang="en-US" sz="1200">
                        <a:effectLst/>
                        <a:latin typeface="Calibri"/>
                        <a:ea typeface="Times New Roman"/>
                        <a:cs typeface="Times New Roman"/>
                      </a:endParaRPr>
                    </a:p>
                  </a:txBody>
                  <a:tcPr marL="62360" marR="62360" marT="0" marB="0" anchor="ctr"/>
                </a:tc>
                <a:tc>
                  <a:txBody>
                    <a:bodyPr/>
                    <a:lstStyle/>
                    <a:p>
                      <a:pPr marL="0" marR="0" algn="ctr">
                        <a:lnSpc>
                          <a:spcPct val="115000"/>
                        </a:lnSpc>
                      </a:pPr>
                      <a:r>
                        <a:rPr lang="en-US" sz="1200" dirty="0">
                          <a:effectLst/>
                        </a:rPr>
                        <a:t>All of the content is entirely relevant and meaningful</a:t>
                      </a:r>
                      <a:endParaRPr lang="en-US" sz="1200" dirty="0">
                        <a:effectLst/>
                        <a:latin typeface="Calibri"/>
                        <a:ea typeface="Times New Roman"/>
                        <a:cs typeface="Times New Roman"/>
                      </a:endParaRPr>
                    </a:p>
                  </a:txBody>
                  <a:tcPr marL="62360" marR="62360" marT="0"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4146833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Reviewing your work</a:t>
            </a:r>
          </a:p>
        </p:txBody>
      </p:sp>
      <p:sp>
        <p:nvSpPr>
          <p:cNvPr id="3" name="Content Placeholder 2"/>
          <p:cNvSpPr>
            <a:spLocks noGrp="1"/>
          </p:cNvSpPr>
          <p:nvPr>
            <p:ph idx="1"/>
          </p:nvPr>
        </p:nvSpPr>
        <p:spPr>
          <a:xfrm>
            <a:off x="457200" y="1447800"/>
            <a:ext cx="8229600" cy="5334000"/>
          </a:xfrm>
        </p:spPr>
        <p:txBody>
          <a:bodyPr>
            <a:normAutofit/>
          </a:bodyPr>
          <a:lstStyle/>
          <a:p>
            <a:r>
              <a:rPr lang="en-US" dirty="0"/>
              <a:t>The point is not whether we agree with you but whether you have stated solutions clearly, with appropriate technical soundness and relevance and explained them thoroughly. </a:t>
            </a:r>
          </a:p>
          <a:p>
            <a:r>
              <a:rPr lang="en-US" sz="3600" b="1" dirty="0"/>
              <a:t>When you receive feedback that is not clear to you - discuss with your facilitator. </a:t>
            </a:r>
          </a:p>
          <a:p>
            <a:pPr lvl="1"/>
            <a:r>
              <a:rPr lang="en-US" dirty="0"/>
              <a:t>That is part of the learning process!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946224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Executive Writing – Module 0</a:t>
            </a:r>
          </a:p>
        </p:txBody>
      </p:sp>
      <p:sp>
        <p:nvSpPr>
          <p:cNvPr id="3" name="Content Placeholder 2"/>
          <p:cNvSpPr>
            <a:spLocks noGrp="1"/>
          </p:cNvSpPr>
          <p:nvPr>
            <p:ph idx="1"/>
          </p:nvPr>
        </p:nvSpPr>
        <p:spPr>
          <a:xfrm>
            <a:off x="457200" y="1295400"/>
            <a:ext cx="8229600" cy="5410200"/>
          </a:xfrm>
        </p:spPr>
        <p:txBody>
          <a:bodyPr>
            <a:normAutofit/>
          </a:bodyPr>
          <a:lstStyle/>
          <a:p>
            <a:r>
              <a:rPr lang="en-US" dirty="0"/>
              <a:t>An Important part of this course is improving your ability to communicate requirements and design through writing.</a:t>
            </a:r>
          </a:p>
          <a:p>
            <a:r>
              <a:rPr lang="en-US" dirty="0"/>
              <a:t>Effective writing is central to being successful in this course and also within Information Technology. </a:t>
            </a:r>
          </a:p>
          <a:p>
            <a:r>
              <a:rPr lang="en-US" dirty="0"/>
              <a:t>Review Executive Writing – Module 0 for a 1 hour video on improving your writing skills.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73864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Academic Conduct Policy</a:t>
            </a:r>
          </a:p>
        </p:txBody>
      </p:sp>
      <p:sp>
        <p:nvSpPr>
          <p:cNvPr id="3" name="Content Placeholder 2"/>
          <p:cNvSpPr>
            <a:spLocks noGrp="1"/>
          </p:cNvSpPr>
          <p:nvPr>
            <p:ph idx="1"/>
          </p:nvPr>
        </p:nvSpPr>
        <p:spPr>
          <a:xfrm>
            <a:off x="457200" y="1600200"/>
            <a:ext cx="8305800" cy="5029200"/>
          </a:xfrm>
        </p:spPr>
        <p:txBody>
          <a:bodyPr>
            <a:normAutofit fontScale="70000" lnSpcReduction="20000"/>
          </a:bodyPr>
          <a:lstStyle/>
          <a:p>
            <a:r>
              <a:rPr lang="en-US" dirty="0"/>
              <a:t>Be very mindful of Plagiarism.  </a:t>
            </a:r>
          </a:p>
          <a:p>
            <a:pPr lvl="1"/>
            <a:r>
              <a:rPr lang="en-US" dirty="0"/>
              <a:t>We take this very seriously.</a:t>
            </a:r>
          </a:p>
          <a:p>
            <a:pPr lvl="1"/>
            <a:r>
              <a:rPr lang="en-US" b="1" dirty="0">
                <a:solidFill>
                  <a:srgbClr val="FF0000"/>
                </a:solidFill>
              </a:rPr>
              <a:t>The solutions must be your own.</a:t>
            </a:r>
          </a:p>
          <a:p>
            <a:pPr lvl="1"/>
            <a:r>
              <a:rPr lang="en-US" b="1" dirty="0">
                <a:solidFill>
                  <a:srgbClr val="FF0000"/>
                </a:solidFill>
              </a:rPr>
              <a:t>Any solution found to be plagiarized -submitting someone else's work as your own will be reported to Academic Conduct office and a grade penalty.</a:t>
            </a:r>
          </a:p>
          <a:p>
            <a:pPr lvl="1"/>
            <a:r>
              <a:rPr lang="en-US" b="1" dirty="0">
                <a:solidFill>
                  <a:srgbClr val="FF0000"/>
                </a:solidFill>
              </a:rPr>
              <a:t>Using a “friend’s”/assignment you got online to help complete your own is also considered plagiarism will be reported to Academic Conduct office a grade penalty.</a:t>
            </a:r>
          </a:p>
          <a:p>
            <a:pPr lvl="1"/>
            <a:r>
              <a:rPr lang="en-US" b="1" dirty="0">
                <a:solidFill>
                  <a:srgbClr val="FF0000"/>
                </a:solidFill>
              </a:rPr>
              <a:t>Sharing an assignment with someone else may result in a grade penalty.</a:t>
            </a:r>
          </a:p>
          <a:p>
            <a:pPr lvl="1"/>
            <a:r>
              <a:rPr lang="en-US" dirty="0"/>
              <a:t>The syllabus explains this in detail.</a:t>
            </a:r>
          </a:p>
          <a:p>
            <a:pPr lvl="1"/>
            <a:r>
              <a:rPr lang="en-US" dirty="0"/>
              <a:t>We use tools to check for plagiarism within the assignments and Term Project.</a:t>
            </a:r>
          </a:p>
          <a:p>
            <a:pPr lvl="1"/>
            <a:r>
              <a:rPr lang="en-US" dirty="0"/>
              <a:t>Please review official conduct code -http://www.bu.edu/met/metropolitan_college_people/student/resources/conduct/code.html</a:t>
            </a:r>
          </a:p>
          <a:p>
            <a:pPr lvl="1"/>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18789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Introductions &amp; Course Overview</a:t>
            </a:r>
          </a:p>
          <a:p>
            <a:r>
              <a:rPr lang="en-US" dirty="0"/>
              <a:t>Deliverables &amp; Grading Structure</a:t>
            </a:r>
          </a:p>
          <a:p>
            <a:r>
              <a:rPr lang="en-US" dirty="0"/>
              <a:t>Live Classrooms logistics</a:t>
            </a:r>
          </a:p>
          <a:p>
            <a:r>
              <a:rPr lang="en-US" dirty="0"/>
              <a:t>Information Systems</a:t>
            </a:r>
          </a:p>
          <a:p>
            <a:r>
              <a:rPr lang="en-US" dirty="0"/>
              <a:t>Systems Requirements </a:t>
            </a:r>
          </a:p>
          <a:p>
            <a:pPr marL="0" indent="0">
              <a:buNone/>
            </a:pPr>
            <a:endParaRPr lang="en-US" dirty="0"/>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22652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5FEF09E-6615-2994-BD52-30FF57998C5E}"/>
              </a:ext>
            </a:extLst>
          </p:cNvPr>
          <p:cNvPicPr>
            <a:picLocks noChangeAspect="1"/>
          </p:cNvPicPr>
          <p:nvPr/>
        </p:nvPicPr>
        <p:blipFill>
          <a:blip r:embed="rId2"/>
          <a:stretch>
            <a:fillRect/>
          </a:stretch>
        </p:blipFill>
        <p:spPr>
          <a:xfrm>
            <a:off x="5981340" y="2514600"/>
            <a:ext cx="3043363" cy="4282860"/>
          </a:xfrm>
          <a:prstGeom prst="rect">
            <a:avLst/>
          </a:prstGeom>
        </p:spPr>
      </p:pic>
      <p:pic>
        <p:nvPicPr>
          <p:cNvPr id="7" name="Picture 6">
            <a:extLst>
              <a:ext uri="{FF2B5EF4-FFF2-40B4-BE49-F238E27FC236}">
                <a16:creationId xmlns:a16="http://schemas.microsoft.com/office/drawing/2014/main" id="{92BF5FAB-77ED-017F-C85D-9F1309F2078F}"/>
              </a:ext>
            </a:extLst>
          </p:cNvPr>
          <p:cNvPicPr>
            <a:picLocks noChangeAspect="1"/>
          </p:cNvPicPr>
          <p:nvPr/>
        </p:nvPicPr>
        <p:blipFill>
          <a:blip r:embed="rId3"/>
          <a:stretch>
            <a:fillRect/>
          </a:stretch>
        </p:blipFill>
        <p:spPr>
          <a:xfrm>
            <a:off x="0" y="609599"/>
            <a:ext cx="3262496" cy="4186526"/>
          </a:xfrm>
          <a:prstGeom prst="rect">
            <a:avLst/>
          </a:prstGeom>
        </p:spPr>
      </p:pic>
      <p:pic>
        <p:nvPicPr>
          <p:cNvPr id="3" name="Picture 2">
            <a:extLst>
              <a:ext uri="{FF2B5EF4-FFF2-40B4-BE49-F238E27FC236}">
                <a16:creationId xmlns:a16="http://schemas.microsoft.com/office/drawing/2014/main" id="{9CC64EC9-2B73-D692-E6F9-B41445441409}"/>
              </a:ext>
            </a:extLst>
          </p:cNvPr>
          <p:cNvPicPr>
            <a:picLocks noChangeAspect="1"/>
          </p:cNvPicPr>
          <p:nvPr/>
        </p:nvPicPr>
        <p:blipFill>
          <a:blip r:embed="rId4"/>
          <a:stretch>
            <a:fillRect/>
          </a:stretch>
        </p:blipFill>
        <p:spPr>
          <a:xfrm>
            <a:off x="2943072" y="1600200"/>
            <a:ext cx="3115769" cy="4388938"/>
          </a:xfrm>
          <a:prstGeom prst="rect">
            <a:avLst/>
          </a:prstGeom>
        </p:spPr>
      </p:pic>
      <p:sp>
        <p:nvSpPr>
          <p:cNvPr id="4" name="TextBox 3">
            <a:extLst>
              <a:ext uri="{FF2B5EF4-FFF2-40B4-BE49-F238E27FC236}">
                <a16:creationId xmlns:a16="http://schemas.microsoft.com/office/drawing/2014/main" id="{FC29DCD5-FE05-0B15-B58B-EA42B7BCDA23}"/>
              </a:ext>
            </a:extLst>
          </p:cNvPr>
          <p:cNvSpPr txBox="1"/>
          <p:nvPr/>
        </p:nvSpPr>
        <p:spPr>
          <a:xfrm>
            <a:off x="3962400" y="317212"/>
            <a:ext cx="4625266" cy="584775"/>
          </a:xfrm>
          <a:prstGeom prst="rect">
            <a:avLst/>
          </a:prstGeom>
          <a:noFill/>
        </p:spPr>
        <p:txBody>
          <a:bodyPr wrap="square">
            <a:spAutoFit/>
          </a:bodyPr>
          <a:lstStyle/>
          <a:p>
            <a:r>
              <a:rPr lang="en-US" sz="3200" dirty="0"/>
              <a:t>Academic Conduct Process</a:t>
            </a:r>
          </a:p>
        </p:txBody>
      </p:sp>
      <p:pic>
        <p:nvPicPr>
          <p:cNvPr id="6" name="Picture 5">
            <a:extLst>
              <a:ext uri="{FF2B5EF4-FFF2-40B4-BE49-F238E27FC236}">
                <a16:creationId xmlns:a16="http://schemas.microsoft.com/office/drawing/2014/main" id="{95D9101C-763D-EB03-1A2F-D915695AC0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4898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Crediting Sources </a:t>
            </a:r>
            <a:br>
              <a:rPr lang="en-US" dirty="0"/>
            </a:br>
            <a:r>
              <a:rPr lang="en-US" dirty="0"/>
              <a:t>Tutorial Self-Assessment</a:t>
            </a:r>
          </a:p>
        </p:txBody>
      </p:sp>
      <p:sp>
        <p:nvSpPr>
          <p:cNvPr id="3" name="Content Placeholder 2"/>
          <p:cNvSpPr>
            <a:spLocks noGrp="1"/>
          </p:cNvSpPr>
          <p:nvPr>
            <p:ph idx="1"/>
          </p:nvPr>
        </p:nvSpPr>
        <p:spPr/>
        <p:txBody>
          <a:bodyPr>
            <a:normAutofit lnSpcReduction="10000"/>
          </a:bodyPr>
          <a:lstStyle/>
          <a:p>
            <a:r>
              <a:rPr lang="en-US" dirty="0"/>
              <a:t>Please complete the Crediting Sources Tutorial &amp; Self Assessment by end of this week</a:t>
            </a:r>
          </a:p>
          <a:p>
            <a:r>
              <a:rPr lang="en-US" dirty="0"/>
              <a:t>This ten-question assessment covers the basics of crediting sources in your works. You can take this assessment as often as you like.</a:t>
            </a:r>
          </a:p>
          <a:p>
            <a:r>
              <a:rPr lang="en-US" dirty="0"/>
              <a:t>There is extensive feedback to help you learn the material. </a:t>
            </a:r>
          </a:p>
          <a:p>
            <a:r>
              <a:rPr lang="en-US" dirty="0"/>
              <a:t>You must complete the self-assessment before you receive any assignment feedback.</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00740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 and Citations</a:t>
            </a:r>
          </a:p>
        </p:txBody>
      </p:sp>
      <p:sp>
        <p:nvSpPr>
          <p:cNvPr id="3" name="Content Placeholder 2"/>
          <p:cNvSpPr>
            <a:spLocks noGrp="1"/>
          </p:cNvSpPr>
          <p:nvPr>
            <p:ph idx="1"/>
          </p:nvPr>
        </p:nvSpPr>
        <p:spPr>
          <a:xfrm>
            <a:off x="457200" y="1447800"/>
            <a:ext cx="8229600" cy="5334000"/>
          </a:xfrm>
        </p:spPr>
        <p:txBody>
          <a:bodyPr>
            <a:normAutofit lnSpcReduction="10000"/>
          </a:bodyPr>
          <a:lstStyle/>
          <a:p>
            <a:r>
              <a:rPr lang="en-US" dirty="0"/>
              <a:t>Even if you are an expert, there is always something new to learn.</a:t>
            </a:r>
          </a:p>
          <a:p>
            <a:r>
              <a:rPr lang="en-US" dirty="0"/>
              <a:t>You need to distinguish your work from others.</a:t>
            </a:r>
          </a:p>
          <a:p>
            <a:r>
              <a:rPr lang="en-US" dirty="0"/>
              <a:t>Every referenced document should be cited, where appropriate, at least someplace within the paper.</a:t>
            </a:r>
          </a:p>
          <a:p>
            <a:r>
              <a:rPr lang="en-US" dirty="0"/>
              <a:t>Correctness and Appropriateness of the UML tools</a:t>
            </a:r>
          </a:p>
          <a:p>
            <a:r>
              <a:rPr lang="en-US" dirty="0"/>
              <a:t>An example is APA style: </a:t>
            </a:r>
            <a:r>
              <a:rPr lang="en-US" dirty="0">
                <a:hlinkClick r:id="rId2"/>
              </a:rPr>
              <a:t>www.easybib.com</a:t>
            </a:r>
            <a:endParaRPr lang="en-US" dirty="0"/>
          </a:p>
          <a:p>
            <a:endParaRPr lang="en-US" dirty="0"/>
          </a:p>
          <a:p>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4390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0664" y="1676400"/>
            <a:ext cx="8229600" cy="4267200"/>
          </a:xfrm>
        </p:spPr>
        <p:txBody>
          <a:bodyPr>
            <a:normAutofit/>
          </a:bodyPr>
          <a:lstStyle/>
          <a:p>
            <a:pPr marL="0" indent="0" algn="ctr">
              <a:lnSpc>
                <a:spcPct val="90000"/>
              </a:lnSpc>
              <a:buNone/>
            </a:pPr>
            <a:r>
              <a:rPr lang="en-US" altLang="en-US" sz="4400" dirty="0"/>
              <a:t>Week 1 Topic 1</a:t>
            </a:r>
          </a:p>
          <a:p>
            <a:pPr marL="0" indent="0" algn="ctr">
              <a:lnSpc>
                <a:spcPct val="90000"/>
              </a:lnSpc>
              <a:buNone/>
            </a:pPr>
            <a:r>
              <a:rPr lang="en-US" altLang="en-US" sz="4400" dirty="0"/>
              <a:t>Information Systems</a:t>
            </a:r>
          </a:p>
          <a:p>
            <a:pPr marL="0" indent="0" algn="ctr">
              <a:lnSpc>
                <a:spcPct val="90000"/>
              </a:lnSpc>
              <a:buNone/>
            </a:pPr>
            <a:endParaRPr lang="en-US" altLang="en-US" sz="2000" dirty="0"/>
          </a:p>
          <a:p>
            <a:pPr marL="0" indent="0" algn="ctr">
              <a:lnSpc>
                <a:spcPct val="90000"/>
              </a:lnSpc>
              <a:buNone/>
            </a:pPr>
            <a:endParaRPr lang="en-US" altLang="en-US" sz="2000" dirty="0"/>
          </a:p>
          <a:p>
            <a:pPr marL="0" indent="0" algn="ctr">
              <a:lnSpc>
                <a:spcPct val="90000"/>
              </a:lnSpc>
              <a:buNone/>
            </a:pPr>
            <a:endParaRPr lang="en-US" altLang="en-US" sz="2000" dirty="0"/>
          </a:p>
          <a:p>
            <a:pPr marL="0" indent="0">
              <a:buNone/>
            </a:pPr>
            <a:r>
              <a:rPr lang="en-US" sz="2400" dirty="0"/>
              <a:t>Before we start designing systems, lets understand some of the traditional systems which exist….</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92206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Systems</a:t>
            </a:r>
          </a:p>
        </p:txBody>
      </p:sp>
      <p:sp>
        <p:nvSpPr>
          <p:cNvPr id="3" name="Content Placeholder 2"/>
          <p:cNvSpPr>
            <a:spLocks noGrp="1"/>
          </p:cNvSpPr>
          <p:nvPr>
            <p:ph idx="1"/>
          </p:nvPr>
        </p:nvSpPr>
        <p:spPr>
          <a:xfrm>
            <a:off x="457200" y="1371600"/>
            <a:ext cx="8229600" cy="5410200"/>
          </a:xfrm>
        </p:spPr>
        <p:txBody>
          <a:bodyPr>
            <a:normAutofit fontScale="85000" lnSpcReduction="20000"/>
          </a:bodyPr>
          <a:lstStyle/>
          <a:p>
            <a:pPr>
              <a:lnSpc>
                <a:spcPct val="90000"/>
              </a:lnSpc>
            </a:pPr>
            <a:r>
              <a:rPr lang="en-US" altLang="en-US" sz="3600" dirty="0"/>
              <a:t>What are information Systems?</a:t>
            </a:r>
          </a:p>
          <a:p>
            <a:pPr lvl="1">
              <a:lnSpc>
                <a:spcPct val="90000"/>
              </a:lnSpc>
            </a:pPr>
            <a:r>
              <a:rPr lang="en-US" altLang="en-US" dirty="0"/>
              <a:t>A </a:t>
            </a:r>
            <a:r>
              <a:rPr lang="en-US" altLang="en-US" b="1" dirty="0"/>
              <a:t>system</a:t>
            </a:r>
            <a:r>
              <a:rPr lang="en-US" altLang="en-US" dirty="0"/>
              <a:t> is a group of interrelated components that function together to achieve a desired result. </a:t>
            </a:r>
            <a:r>
              <a:rPr lang="en-US" dirty="0"/>
              <a:t>(Whitten, 2007)</a:t>
            </a:r>
          </a:p>
          <a:p>
            <a:pPr lvl="2">
              <a:lnSpc>
                <a:spcPct val="90000"/>
              </a:lnSpc>
            </a:pPr>
            <a:r>
              <a:rPr lang="en-US" sz="2600" dirty="0"/>
              <a:t>Example: A course includes lectures, assignments, quizzes, and tests.</a:t>
            </a:r>
          </a:p>
          <a:p>
            <a:pPr marL="457200" lvl="1" indent="0">
              <a:lnSpc>
                <a:spcPct val="90000"/>
              </a:lnSpc>
              <a:buNone/>
            </a:pPr>
            <a:endParaRPr lang="en-US" dirty="0"/>
          </a:p>
          <a:p>
            <a:pPr lvl="1">
              <a:lnSpc>
                <a:spcPct val="90000"/>
              </a:lnSpc>
            </a:pPr>
            <a:r>
              <a:rPr lang="en-US" altLang="en-US" dirty="0"/>
              <a:t>An </a:t>
            </a:r>
            <a:r>
              <a:rPr lang="en-US" altLang="en-US" b="1" dirty="0"/>
              <a:t>information system</a:t>
            </a:r>
            <a:r>
              <a:rPr lang="en-US" altLang="en-US" dirty="0"/>
              <a:t> (IS) is an arrangement of people, data, processes, and information technology that interact to collect, process, store, and provide as output the information needed to support an organization. </a:t>
            </a:r>
            <a:r>
              <a:rPr lang="en-US" dirty="0"/>
              <a:t>(Whitten, 2007)</a:t>
            </a:r>
          </a:p>
          <a:p>
            <a:pPr lvl="2">
              <a:lnSpc>
                <a:spcPct val="90000"/>
              </a:lnSpc>
            </a:pPr>
            <a:r>
              <a:rPr lang="en-US" altLang="en-US" sz="2600" dirty="0"/>
              <a:t>Example: Blackboard Lean includes lectures (modules), assignments, assessments, discussions, internal messages, users, etc.</a:t>
            </a:r>
          </a:p>
          <a:p>
            <a:pPr marL="914400" lvl="2" indent="0">
              <a:lnSpc>
                <a:spcPct val="90000"/>
              </a:lnSpc>
              <a:buNone/>
            </a:pPr>
            <a:endParaRPr lang="en-US" altLang="en-US" sz="2600" dirty="0"/>
          </a:p>
          <a:p>
            <a:pPr lvl="1">
              <a:lnSpc>
                <a:spcPct val="90000"/>
              </a:lnSpc>
            </a:pPr>
            <a:r>
              <a:rPr lang="en-US" altLang="en-US" dirty="0"/>
              <a:t>Information systems automate and support Business Process.</a:t>
            </a:r>
            <a:br>
              <a:rPr lang="en-US" altLang="en-US" dirty="0"/>
            </a:br>
            <a:endParaRPr lang="en-US" altLang="en-US" dirty="0"/>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4782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Systems</a:t>
            </a:r>
          </a:p>
        </p:txBody>
      </p:sp>
      <p:sp>
        <p:nvSpPr>
          <p:cNvPr id="3" name="Content Placeholder 2"/>
          <p:cNvSpPr>
            <a:spLocks noGrp="1"/>
          </p:cNvSpPr>
          <p:nvPr>
            <p:ph idx="1"/>
          </p:nvPr>
        </p:nvSpPr>
        <p:spPr>
          <a:xfrm>
            <a:off x="457200" y="1371600"/>
            <a:ext cx="8229600" cy="5410200"/>
          </a:xfrm>
        </p:spPr>
        <p:txBody>
          <a:bodyPr>
            <a:normAutofit fontScale="92500" lnSpcReduction="10000"/>
          </a:bodyPr>
          <a:lstStyle/>
          <a:p>
            <a:r>
              <a:rPr lang="en-US" dirty="0"/>
              <a:t>General Computing– Specific Devices</a:t>
            </a:r>
          </a:p>
          <a:p>
            <a:pPr lvl="1"/>
            <a:r>
              <a:rPr lang="en-US" dirty="0"/>
              <a:t>Desktop and Laptop Computers</a:t>
            </a:r>
          </a:p>
          <a:p>
            <a:pPr lvl="1"/>
            <a:r>
              <a:rPr lang="en-US" dirty="0"/>
              <a:t>Smartphones and tablets with integrated components and apps (cameras, GPS, sensors).</a:t>
            </a:r>
          </a:p>
          <a:p>
            <a:r>
              <a:rPr lang="en-US" dirty="0"/>
              <a:t>Specialized Computing– Enhanced everyday objects which can interact with each other. </a:t>
            </a:r>
          </a:p>
          <a:p>
            <a:pPr lvl="1"/>
            <a:r>
              <a:rPr lang="en-US" dirty="0"/>
              <a:t>a coffee cup reminds you that the beverage is getting cold</a:t>
            </a:r>
          </a:p>
          <a:p>
            <a:pPr lvl="1"/>
            <a:r>
              <a:rPr lang="en-US" dirty="0"/>
              <a:t>lightbulb which turns off when you fall asleep.</a:t>
            </a:r>
          </a:p>
          <a:p>
            <a:r>
              <a:rPr lang="en-US" dirty="0"/>
              <a:t>Computing is becoming ubiquitous.</a:t>
            </a:r>
          </a:p>
          <a:p>
            <a:pPr lvl="1">
              <a:lnSpc>
                <a:spcPct val="90000"/>
              </a:lnSpc>
            </a:pPr>
            <a:r>
              <a:rPr lang="en-US" altLang="en-US" dirty="0"/>
              <a:t>Analysis and design for general and specialized computing</a:t>
            </a:r>
            <a:br>
              <a:rPr lang="en-US" altLang="en-US" dirty="0"/>
            </a:br>
            <a:endParaRPr lang="en-US" altLang="en-US" dirty="0"/>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05193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Information Systems</a:t>
            </a:r>
          </a:p>
        </p:txBody>
      </p:sp>
      <p:sp>
        <p:nvSpPr>
          <p:cNvPr id="3" name="Content Placeholder 2"/>
          <p:cNvSpPr>
            <a:spLocks noGrp="1"/>
          </p:cNvSpPr>
          <p:nvPr>
            <p:ph idx="1"/>
          </p:nvPr>
        </p:nvSpPr>
        <p:spPr>
          <a:xfrm>
            <a:off x="533400" y="1371600"/>
            <a:ext cx="8229600" cy="5105400"/>
          </a:xfrm>
        </p:spPr>
        <p:txBody>
          <a:bodyPr>
            <a:normAutofit fontScale="85000" lnSpcReduction="20000"/>
          </a:bodyPr>
          <a:lstStyle/>
          <a:p>
            <a:pPr marL="177800" indent="-177800">
              <a:lnSpc>
                <a:spcPct val="80000"/>
              </a:lnSpc>
            </a:pPr>
            <a:r>
              <a:rPr lang="en-US" altLang="en-US" sz="3100" b="1" dirty="0"/>
              <a:t>Transaction processing system</a:t>
            </a:r>
            <a:r>
              <a:rPr lang="en-US" altLang="en-US" sz="3100" dirty="0"/>
              <a:t> (TPS) </a:t>
            </a:r>
          </a:p>
          <a:p>
            <a:pPr marL="577850" lvl="1" indent="-177800">
              <a:lnSpc>
                <a:spcPct val="80000"/>
              </a:lnSpc>
            </a:pPr>
            <a:r>
              <a:rPr lang="en-US" altLang="en-US" sz="3100" dirty="0"/>
              <a:t>Captures and processes data about business transactions.</a:t>
            </a:r>
          </a:p>
          <a:p>
            <a:pPr marL="977900" lvl="2" indent="-177800">
              <a:lnSpc>
                <a:spcPct val="80000"/>
              </a:lnSpc>
            </a:pPr>
            <a:r>
              <a:rPr lang="en-US" altLang="en-US" sz="2900" dirty="0"/>
              <a:t>Supports Atomicity, Consistency Isolation Durability</a:t>
            </a:r>
          </a:p>
          <a:p>
            <a:pPr marL="977900" lvl="2" indent="-177800">
              <a:lnSpc>
                <a:spcPct val="80000"/>
              </a:lnSpc>
            </a:pPr>
            <a:r>
              <a:rPr lang="en-US" altLang="en-US" sz="2900" dirty="0"/>
              <a:t>Operational data</a:t>
            </a:r>
          </a:p>
          <a:p>
            <a:pPr marL="800100" lvl="2" indent="0">
              <a:lnSpc>
                <a:spcPct val="80000"/>
              </a:lnSpc>
              <a:buNone/>
            </a:pPr>
            <a:endParaRPr lang="en-US" altLang="en-US" dirty="0"/>
          </a:p>
          <a:p>
            <a:pPr marL="800100" lvl="2" indent="0">
              <a:lnSpc>
                <a:spcPct val="80000"/>
              </a:lnSpc>
              <a:buNone/>
            </a:pPr>
            <a:endParaRPr lang="en-US" altLang="en-US" dirty="0"/>
          </a:p>
          <a:p>
            <a:pPr marL="177800" indent="-177800">
              <a:lnSpc>
                <a:spcPct val="80000"/>
              </a:lnSpc>
            </a:pPr>
            <a:r>
              <a:rPr lang="en-US" altLang="en-US" sz="3100" b="1" dirty="0"/>
              <a:t>Management Information System</a:t>
            </a:r>
            <a:r>
              <a:rPr lang="en-US" altLang="en-US" sz="3100" dirty="0"/>
              <a:t> (MIS) </a:t>
            </a:r>
          </a:p>
          <a:p>
            <a:pPr marL="577850" lvl="1" indent="-177800">
              <a:lnSpc>
                <a:spcPct val="80000"/>
              </a:lnSpc>
            </a:pPr>
            <a:r>
              <a:rPr lang="en-US" altLang="en-US" sz="2900" dirty="0"/>
              <a:t>Provides </a:t>
            </a:r>
            <a:r>
              <a:rPr lang="en-US" altLang="en-US" sz="2900" u="sng" dirty="0"/>
              <a:t>management-oriented information </a:t>
            </a:r>
            <a:r>
              <a:rPr lang="en-US" altLang="en-US" sz="2900" dirty="0"/>
              <a:t>(reporting) to </a:t>
            </a:r>
            <a:r>
              <a:rPr lang="en-US" altLang="en-US" sz="2900" u="sng" dirty="0"/>
              <a:t>run day to day business operations- </a:t>
            </a:r>
            <a:r>
              <a:rPr lang="en-US" altLang="en-US" sz="2900" dirty="0"/>
              <a:t>take corrective actions.</a:t>
            </a:r>
          </a:p>
          <a:p>
            <a:pPr marL="977900" lvl="2" indent="-177800">
              <a:lnSpc>
                <a:spcPct val="80000"/>
              </a:lnSpc>
            </a:pPr>
            <a:r>
              <a:rPr lang="en-US" altLang="en-US" sz="2900" dirty="0"/>
              <a:t>Usually based on TPS data</a:t>
            </a:r>
          </a:p>
          <a:p>
            <a:pPr marL="977900" lvl="2" indent="-177800">
              <a:lnSpc>
                <a:spcPct val="80000"/>
              </a:lnSpc>
            </a:pPr>
            <a:r>
              <a:rPr lang="en-US" altLang="en-US" sz="2900" dirty="0"/>
              <a:t>Usable (Graphical Dashboards, Reports), Timely, Accurate</a:t>
            </a:r>
          </a:p>
          <a:p>
            <a:pPr marL="577850" lvl="1" indent="-177800">
              <a:lnSpc>
                <a:spcPct val="80000"/>
              </a:lnSpc>
            </a:pPr>
            <a:r>
              <a:rPr lang="en-US" altLang="en-US" sz="3200" dirty="0"/>
              <a:t>Executive Information Systems (EIS) </a:t>
            </a:r>
            <a:r>
              <a:rPr lang="en-US" sz="3200" dirty="0"/>
              <a:t>Senior-management oriented information (reporting) to </a:t>
            </a:r>
            <a:r>
              <a:rPr lang="en-US" sz="3200" u="sng" dirty="0"/>
              <a:t>plan business strategy</a:t>
            </a:r>
            <a:r>
              <a:rPr lang="en-US" sz="3200" dirty="0"/>
              <a:t>.</a:t>
            </a:r>
            <a:endParaRPr lang="en-US" altLang="en-US" sz="3200" dirty="0"/>
          </a:p>
          <a:p>
            <a:pPr marL="977900" lvl="2" indent="-177800">
              <a:lnSpc>
                <a:spcPct val="80000"/>
              </a:lnSpc>
            </a:pPr>
            <a:endParaRPr lang="en-US" altLang="en-US" sz="2900" dirty="0"/>
          </a:p>
          <a:p>
            <a:pPr marL="400050" lvl="1" indent="0">
              <a:lnSpc>
                <a:spcPct val="80000"/>
              </a:lnSpc>
              <a:buNone/>
            </a:pPr>
            <a:endParaRPr lang="en-US" altLang="en-US" sz="2700" dirty="0"/>
          </a:p>
          <a:p>
            <a:pPr marL="0" indent="0">
              <a:lnSpc>
                <a:spcPct val="90000"/>
              </a:lnSpc>
              <a:buNone/>
            </a:pPr>
            <a:endParaRPr lang="en-US" alt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950928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Operational to DSS Transformation</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76200"/>
            <a:ext cx="1066799" cy="4673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stretch>
            <a:fillRect/>
          </a:stretch>
        </p:blipFill>
        <p:spPr>
          <a:xfrm>
            <a:off x="685800" y="1414679"/>
            <a:ext cx="7924800" cy="4844970"/>
          </a:xfrm>
          <a:prstGeom prst="rect">
            <a:avLst/>
          </a:prstGeom>
        </p:spPr>
      </p:pic>
      <p:sp>
        <p:nvSpPr>
          <p:cNvPr id="6" name="Rectangle 5"/>
          <p:cNvSpPr/>
          <p:nvPr/>
        </p:nvSpPr>
        <p:spPr>
          <a:xfrm>
            <a:off x="6703204" y="6428601"/>
            <a:ext cx="1958357" cy="276999"/>
          </a:xfrm>
          <a:prstGeom prst="rect">
            <a:avLst/>
          </a:prstGeom>
        </p:spPr>
        <p:txBody>
          <a:bodyPr wrap="none">
            <a:spAutoFit/>
          </a:bodyPr>
          <a:lstStyle/>
          <a:p>
            <a:r>
              <a:rPr lang="en-US" sz="1200" dirty="0"/>
              <a:t>Coronel, Morris, Rob (2011)</a:t>
            </a:r>
          </a:p>
        </p:txBody>
      </p:sp>
    </p:spTree>
    <p:extLst>
      <p:ext uri="{BB962C8B-B14F-4D97-AF65-F5344CB8AC3E}">
        <p14:creationId xmlns:p14="http://schemas.microsoft.com/office/powerpoint/2010/main" val="3901955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Information Systems</a:t>
            </a:r>
          </a:p>
        </p:txBody>
      </p:sp>
      <p:sp>
        <p:nvSpPr>
          <p:cNvPr id="3" name="Content Placeholder 2"/>
          <p:cNvSpPr>
            <a:spLocks noGrp="1"/>
          </p:cNvSpPr>
          <p:nvPr>
            <p:ph idx="1"/>
          </p:nvPr>
        </p:nvSpPr>
        <p:spPr>
          <a:xfrm>
            <a:off x="533400" y="1295400"/>
            <a:ext cx="8229600" cy="5486400"/>
          </a:xfrm>
        </p:spPr>
        <p:txBody>
          <a:bodyPr>
            <a:normAutofit lnSpcReduction="10000"/>
          </a:bodyPr>
          <a:lstStyle/>
          <a:p>
            <a:pPr>
              <a:lnSpc>
                <a:spcPct val="80000"/>
              </a:lnSpc>
            </a:pPr>
            <a:r>
              <a:rPr lang="en-US" altLang="en-US" sz="3100" b="1" dirty="0"/>
              <a:t>Business Intelligence (BI) &amp; Data Science</a:t>
            </a:r>
          </a:p>
          <a:p>
            <a:pPr lvl="1">
              <a:lnSpc>
                <a:spcPct val="80000"/>
              </a:lnSpc>
            </a:pPr>
            <a:r>
              <a:rPr lang="en-US" sz="3400" b="1" dirty="0"/>
              <a:t>Data Analytics: </a:t>
            </a:r>
          </a:p>
          <a:p>
            <a:pPr lvl="2">
              <a:lnSpc>
                <a:spcPct val="80000"/>
              </a:lnSpc>
            </a:pPr>
            <a:r>
              <a:rPr lang="en-US" dirty="0"/>
              <a:t>Extracting knowledge from data using mathematical, statistical and modeling techniques, including monitoring, reporting and data visualization. </a:t>
            </a:r>
            <a:endParaRPr lang="en-US" altLang="en-US" sz="3100" b="1" dirty="0"/>
          </a:p>
          <a:p>
            <a:pPr lvl="1">
              <a:lnSpc>
                <a:spcPct val="80000"/>
              </a:lnSpc>
            </a:pPr>
            <a:r>
              <a:rPr lang="en-US" altLang="en-US" sz="3100" b="1" dirty="0"/>
              <a:t>Decision support system</a:t>
            </a:r>
            <a:r>
              <a:rPr lang="en-US" altLang="en-US" sz="3100" dirty="0"/>
              <a:t> </a:t>
            </a:r>
            <a:r>
              <a:rPr lang="en-US" altLang="en-US" sz="3100" b="1" dirty="0"/>
              <a:t>(DSS) </a:t>
            </a:r>
          </a:p>
          <a:p>
            <a:pPr marL="977900" lvl="2" indent="-177800">
              <a:lnSpc>
                <a:spcPct val="80000"/>
              </a:lnSpc>
            </a:pPr>
            <a:r>
              <a:rPr lang="en-US" altLang="en-US" sz="2300" dirty="0"/>
              <a:t>Helps identify decision making opportunities (Whitten, 2007)</a:t>
            </a:r>
          </a:p>
          <a:p>
            <a:pPr marL="977900" lvl="2" indent="-177800">
              <a:lnSpc>
                <a:spcPct val="80000"/>
              </a:lnSpc>
            </a:pPr>
            <a:r>
              <a:rPr lang="en-US" altLang="en-US" dirty="0"/>
              <a:t>Exploratory Analytics &amp; Predictive Analytics</a:t>
            </a:r>
          </a:p>
          <a:p>
            <a:pPr marL="977900" lvl="2" indent="-177800">
              <a:lnSpc>
                <a:spcPct val="80000"/>
              </a:lnSpc>
            </a:pPr>
            <a:r>
              <a:rPr lang="en-US" altLang="en-US" dirty="0"/>
              <a:t>Use pre-existing information, probability, statistics, data mining, artificial intelligence, analytics</a:t>
            </a:r>
          </a:p>
          <a:p>
            <a:pPr marL="977900" lvl="2" indent="-177800">
              <a:lnSpc>
                <a:spcPct val="80000"/>
              </a:lnSpc>
            </a:pPr>
            <a:r>
              <a:rPr lang="en-US" dirty="0"/>
              <a:t>Differ from MIS: analyze information rather than just collect, summarize, and display it. </a:t>
            </a:r>
          </a:p>
          <a:p>
            <a:pPr marL="977900" lvl="2" indent="-177800">
              <a:lnSpc>
                <a:spcPct val="80000"/>
              </a:lnSpc>
            </a:pPr>
            <a:r>
              <a:rPr lang="en-US" dirty="0"/>
              <a:t>Traditional Example: PageRank to suggest a web site (Google search!)</a:t>
            </a:r>
          </a:p>
          <a:p>
            <a:pPr marL="977900" lvl="2" indent="-177800">
              <a:lnSpc>
                <a:spcPct val="80000"/>
              </a:lnSpc>
            </a:pPr>
            <a:r>
              <a:rPr lang="en-US" dirty="0"/>
              <a:t>Complex Example: Trained neural network model to recognize patterns (i.e. predict stock market trends)</a:t>
            </a:r>
          </a:p>
          <a:p>
            <a:pPr marL="977900" lvl="2" indent="-177800">
              <a:lnSpc>
                <a:spcPct val="80000"/>
              </a:lnSpc>
            </a:pPr>
            <a:endParaRPr lang="en-US" dirty="0"/>
          </a:p>
          <a:p>
            <a:pPr marL="0" indent="0">
              <a:lnSpc>
                <a:spcPct val="90000"/>
              </a:lnSpc>
              <a:buNone/>
            </a:pPr>
            <a:endParaRPr lang="en-US" alt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5924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Enterprise Information Systems</a:t>
            </a:r>
          </a:p>
        </p:txBody>
      </p:sp>
      <p:sp>
        <p:nvSpPr>
          <p:cNvPr id="3" name="Content Placeholder 2"/>
          <p:cNvSpPr>
            <a:spLocks noGrp="1"/>
          </p:cNvSpPr>
          <p:nvPr>
            <p:ph idx="1"/>
          </p:nvPr>
        </p:nvSpPr>
        <p:spPr>
          <a:xfrm>
            <a:off x="533400" y="1371600"/>
            <a:ext cx="8229600" cy="5410200"/>
          </a:xfrm>
        </p:spPr>
        <p:txBody>
          <a:bodyPr>
            <a:normAutofit fontScale="85000" lnSpcReduction="20000"/>
          </a:bodyPr>
          <a:lstStyle/>
          <a:p>
            <a:pPr marL="400050" lvl="1" indent="0">
              <a:lnSpc>
                <a:spcPct val="90000"/>
              </a:lnSpc>
              <a:buNone/>
            </a:pPr>
            <a:endParaRPr lang="en-US" altLang="en-US" sz="2400" dirty="0"/>
          </a:p>
          <a:p>
            <a:pPr marL="177800" indent="-177800">
              <a:lnSpc>
                <a:spcPct val="90000"/>
              </a:lnSpc>
            </a:pPr>
            <a:r>
              <a:rPr lang="en-US" altLang="en-US" sz="2400" b="1" dirty="0"/>
              <a:t>Customer Relationship Management (CRM)</a:t>
            </a:r>
          </a:p>
          <a:p>
            <a:pPr marL="577850" lvl="1" indent="-177800">
              <a:lnSpc>
                <a:spcPct val="90000"/>
              </a:lnSpc>
            </a:pPr>
            <a:r>
              <a:rPr lang="en-US" altLang="en-US" sz="2000" dirty="0"/>
              <a:t>Customer management: marketing, sales force, contact, contract</a:t>
            </a:r>
          </a:p>
          <a:p>
            <a:pPr marL="577850" lvl="1" indent="-177800">
              <a:lnSpc>
                <a:spcPct val="90000"/>
              </a:lnSpc>
            </a:pPr>
            <a:r>
              <a:rPr lang="en-US" altLang="en-US" sz="2000" dirty="0"/>
              <a:t>How to retain existing customers and accrue new customers.</a:t>
            </a:r>
          </a:p>
          <a:p>
            <a:pPr marL="400050" lvl="1" indent="0">
              <a:lnSpc>
                <a:spcPct val="90000"/>
              </a:lnSpc>
              <a:buNone/>
            </a:pPr>
            <a:endParaRPr lang="en-US" altLang="en-US" sz="2000" b="1" dirty="0"/>
          </a:p>
          <a:p>
            <a:pPr marL="177800" indent="-177800">
              <a:lnSpc>
                <a:spcPct val="90000"/>
              </a:lnSpc>
            </a:pPr>
            <a:r>
              <a:rPr lang="en-US" altLang="en-US" sz="2400" b="1" dirty="0"/>
              <a:t>Communications and Collaboration System (CCS)</a:t>
            </a:r>
            <a:r>
              <a:rPr lang="en-US" altLang="en-US" sz="2400" dirty="0"/>
              <a:t> </a:t>
            </a:r>
          </a:p>
          <a:p>
            <a:pPr marL="577850" lvl="1" indent="-177800">
              <a:lnSpc>
                <a:spcPct val="90000"/>
              </a:lnSpc>
            </a:pPr>
            <a:r>
              <a:rPr lang="en-US" altLang="en-US" sz="2400" dirty="0"/>
              <a:t>Enables more effective communications between workers, partners, customers, and suppliers to enhance their ability to collaborate. (Whitten, 2007)</a:t>
            </a:r>
          </a:p>
          <a:p>
            <a:pPr marL="977900" lvl="2" indent="-177800">
              <a:lnSpc>
                <a:spcPct val="90000"/>
              </a:lnSpc>
            </a:pPr>
            <a:r>
              <a:rPr lang="en-US" altLang="en-US" sz="2000" dirty="0"/>
              <a:t>Example: Email, Chat, Blog, Zoom? </a:t>
            </a:r>
          </a:p>
          <a:p>
            <a:pPr marL="800100" lvl="2" indent="0">
              <a:lnSpc>
                <a:spcPct val="90000"/>
              </a:lnSpc>
              <a:buNone/>
            </a:pPr>
            <a:endParaRPr lang="en-US" altLang="en-US" sz="2400" b="1" dirty="0"/>
          </a:p>
          <a:p>
            <a:pPr marL="177800" indent="-177800">
              <a:lnSpc>
                <a:spcPct val="90000"/>
              </a:lnSpc>
            </a:pPr>
            <a:r>
              <a:rPr lang="en-US" altLang="en-US" sz="2400" b="1" dirty="0"/>
              <a:t>Office Automation System (OAS)</a:t>
            </a:r>
            <a:r>
              <a:rPr lang="en-US" altLang="en-US" sz="2400" dirty="0"/>
              <a:t> </a:t>
            </a:r>
          </a:p>
          <a:p>
            <a:pPr marL="577850" lvl="1" indent="-177800">
              <a:lnSpc>
                <a:spcPct val="90000"/>
              </a:lnSpc>
            </a:pPr>
            <a:r>
              <a:rPr lang="en-US" altLang="en-US" sz="2400" dirty="0"/>
              <a:t>Supports the wide range of business office activities that provide for improved work flow between workers. (Whitten, 2007)</a:t>
            </a:r>
          </a:p>
          <a:p>
            <a:pPr marL="977900" lvl="2" indent="-177800">
              <a:lnSpc>
                <a:spcPct val="90000"/>
              </a:lnSpc>
            </a:pPr>
            <a:r>
              <a:rPr lang="en-US" altLang="en-US" sz="2000" dirty="0"/>
              <a:t>Example: Microsoft Office Suite, Forms Automation</a:t>
            </a:r>
          </a:p>
          <a:p>
            <a:pPr marL="400050" lvl="1" indent="0">
              <a:lnSpc>
                <a:spcPct val="90000"/>
              </a:lnSpc>
              <a:buNone/>
            </a:pPr>
            <a:endParaRPr lang="en-US" altLang="en-US" sz="2400" dirty="0"/>
          </a:p>
          <a:p>
            <a:pPr marL="177800" indent="-177800">
              <a:lnSpc>
                <a:spcPct val="90000"/>
              </a:lnSpc>
            </a:pPr>
            <a:r>
              <a:rPr lang="en-US" altLang="en-US" sz="2400" b="1" dirty="0"/>
              <a:t>Enterprise Systems (ES)  &amp; Enterprise Resource Planning (ERP)</a:t>
            </a:r>
          </a:p>
          <a:p>
            <a:pPr marL="577850" lvl="1" indent="-177800">
              <a:lnSpc>
                <a:spcPct val="90000"/>
              </a:lnSpc>
            </a:pPr>
            <a:r>
              <a:rPr lang="en-US" altLang="en-US" sz="2000" dirty="0"/>
              <a:t> </a:t>
            </a:r>
            <a:r>
              <a:rPr lang="en-US" altLang="en-US" sz="2400" dirty="0"/>
              <a:t>Multiple </a:t>
            </a:r>
            <a:r>
              <a:rPr lang="en-US" altLang="en-US" sz="2400" u="sng" dirty="0"/>
              <a:t>Integrated</a:t>
            </a:r>
            <a:r>
              <a:rPr lang="en-US" altLang="en-US" sz="2400" dirty="0"/>
              <a:t> Systems</a:t>
            </a:r>
          </a:p>
          <a:p>
            <a:pPr marL="577850" lvl="1" indent="-177800">
              <a:lnSpc>
                <a:spcPct val="90000"/>
              </a:lnSpc>
            </a:pPr>
            <a:r>
              <a:rPr lang="en-US" altLang="en-US" sz="2400" dirty="0"/>
              <a:t>Software application that fully integrates information systems that span most or all of the basic, core business functions. (Whitten, 2007)</a:t>
            </a:r>
          </a:p>
          <a:p>
            <a:pPr marL="577850" lvl="1" indent="-177800">
              <a:lnSpc>
                <a:spcPct val="90000"/>
              </a:lnSpc>
            </a:pPr>
            <a:endParaRPr lang="en-US" alt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9297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Introductions - Our Teaching Team</a:t>
            </a:r>
          </a:p>
        </p:txBody>
      </p:sp>
      <p:sp>
        <p:nvSpPr>
          <p:cNvPr id="3" name="Content Placeholder 2"/>
          <p:cNvSpPr>
            <a:spLocks noGrp="1"/>
          </p:cNvSpPr>
          <p:nvPr>
            <p:ph idx="1"/>
          </p:nvPr>
        </p:nvSpPr>
        <p:spPr>
          <a:xfrm>
            <a:off x="429936" y="2667000"/>
            <a:ext cx="8229600" cy="2819400"/>
          </a:xfrm>
        </p:spPr>
        <p:txBody>
          <a:bodyPr>
            <a:normAutofit/>
          </a:bodyPr>
          <a:lstStyle/>
          <a:p>
            <a:r>
              <a:rPr lang="en-US" sz="3600" dirty="0"/>
              <a:t>Dawson Lee Williams </a:t>
            </a:r>
          </a:p>
          <a:p>
            <a:r>
              <a:rPr lang="en-US" sz="3600" dirty="0"/>
              <a:t>Adam Arakelian</a:t>
            </a:r>
          </a:p>
          <a:p>
            <a:r>
              <a:rPr lang="en-US" sz="3600" dirty="0"/>
              <a:t>Jennifer Pixley</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4" descr="https://onlinecampus.bu.edu/avatar/custom/user_42277_1/!4d696b652032303039.jpg">
            <a:extLst>
              <a:ext uri="{FF2B5EF4-FFF2-40B4-BE49-F238E27FC236}">
                <a16:creationId xmlns:a16="http://schemas.microsoft.com/office/drawing/2014/main" id="{2C2261D3-B31B-4798-90A6-8B3F0053D839}"/>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570587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Information Systems</a:t>
            </a:r>
          </a:p>
        </p:txBody>
      </p:sp>
      <p:sp>
        <p:nvSpPr>
          <p:cNvPr id="3" name="Content Placeholder 2"/>
          <p:cNvSpPr>
            <a:spLocks noGrp="1"/>
          </p:cNvSpPr>
          <p:nvPr>
            <p:ph idx="1"/>
          </p:nvPr>
        </p:nvSpPr>
        <p:spPr>
          <a:xfrm>
            <a:off x="533400" y="1371600"/>
            <a:ext cx="8229600" cy="5410200"/>
          </a:xfrm>
        </p:spPr>
        <p:txBody>
          <a:bodyPr>
            <a:normAutofit fontScale="85000" lnSpcReduction="20000"/>
          </a:bodyPr>
          <a:lstStyle/>
          <a:p>
            <a:pPr marL="177800" indent="-177800">
              <a:lnSpc>
                <a:spcPct val="90000"/>
              </a:lnSpc>
            </a:pPr>
            <a:r>
              <a:rPr lang="en-US" altLang="en-US" sz="3400" b="1" dirty="0"/>
              <a:t>Expert System (ES)</a:t>
            </a:r>
            <a:r>
              <a:rPr lang="en-US" altLang="en-US" sz="3400" dirty="0"/>
              <a:t> </a:t>
            </a:r>
          </a:p>
          <a:p>
            <a:pPr marL="577850" lvl="1" indent="-177800">
              <a:lnSpc>
                <a:spcPct val="90000"/>
              </a:lnSpc>
            </a:pPr>
            <a:r>
              <a:rPr lang="en-US" altLang="en-US" sz="2600" dirty="0"/>
              <a:t>Captures the expertise of workers and then simulates that expertise to the benefit of non-experts. (Whitten, 2007)</a:t>
            </a:r>
          </a:p>
          <a:p>
            <a:pPr marL="577850" lvl="1" indent="-177800">
              <a:lnSpc>
                <a:spcPct val="90000"/>
              </a:lnSpc>
            </a:pPr>
            <a:r>
              <a:rPr lang="en-US" altLang="en-US" sz="2600" dirty="0"/>
              <a:t>Difference between DSS is that Expert System is build on expert’s expertise.</a:t>
            </a:r>
          </a:p>
          <a:p>
            <a:pPr marL="400050" lvl="1" indent="0">
              <a:lnSpc>
                <a:spcPct val="90000"/>
              </a:lnSpc>
              <a:buNone/>
            </a:pPr>
            <a:endParaRPr lang="en-US" altLang="en-US" sz="2400" dirty="0"/>
          </a:p>
          <a:p>
            <a:r>
              <a:rPr lang="en-US" sz="3400" b="1" dirty="0"/>
              <a:t>Social Networking &amp; Media Services</a:t>
            </a:r>
          </a:p>
          <a:p>
            <a:pPr lvl="1"/>
            <a:r>
              <a:rPr lang="en-US" dirty="0"/>
              <a:t>Connect and share interests, opinions and ideas through various mediums.</a:t>
            </a:r>
          </a:p>
          <a:p>
            <a:pPr marL="0" indent="0">
              <a:buNone/>
            </a:pPr>
            <a:endParaRPr lang="en-US" dirty="0"/>
          </a:p>
          <a:p>
            <a:r>
              <a:rPr lang="en-US" sz="3400" b="1" dirty="0"/>
              <a:t>Content Streaming Services</a:t>
            </a:r>
          </a:p>
          <a:p>
            <a:pPr lvl="1"/>
            <a:r>
              <a:rPr lang="en-US" dirty="0"/>
              <a:t>Distribution of media content</a:t>
            </a:r>
          </a:p>
          <a:p>
            <a:pPr marL="0" indent="0">
              <a:buNone/>
            </a:pPr>
            <a:r>
              <a:rPr lang="en-US" dirty="0"/>
              <a:t> </a:t>
            </a:r>
          </a:p>
          <a:p>
            <a:r>
              <a:rPr lang="en-US" sz="3400" b="1" dirty="0"/>
              <a:t>Smart Home and Vehicular Automation Systems</a:t>
            </a:r>
          </a:p>
          <a:p>
            <a:pPr lvl="1"/>
            <a:r>
              <a:rPr lang="en-US" dirty="0"/>
              <a:t>Automation and control of home and vehicle systems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25386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Information Systems Approach</a:t>
            </a:r>
          </a:p>
        </p:txBody>
      </p:sp>
      <p:sp>
        <p:nvSpPr>
          <p:cNvPr id="3" name="Content Placeholder 2"/>
          <p:cNvSpPr>
            <a:spLocks noGrp="1"/>
          </p:cNvSpPr>
          <p:nvPr>
            <p:ph idx="1"/>
          </p:nvPr>
        </p:nvSpPr>
        <p:spPr>
          <a:xfrm>
            <a:off x="533400" y="1371600"/>
            <a:ext cx="8229600" cy="5410200"/>
          </a:xfrm>
        </p:spPr>
        <p:txBody>
          <a:bodyPr>
            <a:normAutofit fontScale="92500" lnSpcReduction="20000"/>
          </a:bodyPr>
          <a:lstStyle/>
          <a:p>
            <a:pPr marL="0" indent="0">
              <a:lnSpc>
                <a:spcPct val="90000"/>
              </a:lnSpc>
              <a:buNone/>
            </a:pPr>
            <a:r>
              <a:rPr lang="en-US" altLang="en-US" sz="2400" b="1" dirty="0"/>
              <a:t>Build Vs. Buy decision?</a:t>
            </a:r>
          </a:p>
          <a:p>
            <a:pPr>
              <a:lnSpc>
                <a:spcPct val="90000"/>
              </a:lnSpc>
            </a:pPr>
            <a:r>
              <a:rPr lang="en-US" altLang="en-US" sz="2400" dirty="0"/>
              <a:t>Is there a system off the shelf close enough to match enterprise needs?  (Can we adapt and shift our process to it?)</a:t>
            </a:r>
          </a:p>
          <a:p>
            <a:pPr>
              <a:lnSpc>
                <a:spcPct val="90000"/>
              </a:lnSpc>
            </a:pPr>
            <a:r>
              <a:rPr lang="en-US" altLang="en-US" sz="2400" dirty="0"/>
              <a:t>If not, do we have enough resources to build and maintain a system that’s customized to our business</a:t>
            </a:r>
            <a:r>
              <a:rPr lang="en-US" altLang="en-US" sz="2400" b="1" dirty="0"/>
              <a:t>?</a:t>
            </a:r>
          </a:p>
          <a:p>
            <a:pPr marL="0" indent="0">
              <a:lnSpc>
                <a:spcPct val="90000"/>
              </a:lnSpc>
              <a:buNone/>
            </a:pPr>
            <a:endParaRPr lang="en-US" altLang="en-US" sz="2400" b="1" dirty="0"/>
          </a:p>
          <a:p>
            <a:pPr marL="0" indent="0">
              <a:lnSpc>
                <a:spcPct val="90000"/>
              </a:lnSpc>
              <a:buNone/>
            </a:pPr>
            <a:r>
              <a:rPr lang="en-US" altLang="en-US" sz="2400" b="1" dirty="0"/>
              <a:t>When we develop/customize systems, what should we focus on?</a:t>
            </a:r>
            <a:endParaRPr lang="en-US" altLang="en-US" sz="2400" dirty="0"/>
          </a:p>
          <a:p>
            <a:pPr>
              <a:lnSpc>
                <a:spcPct val="90000"/>
              </a:lnSpc>
            </a:pPr>
            <a:r>
              <a:rPr lang="en-US" altLang="en-US" sz="2600" dirty="0"/>
              <a:t>Consider best of breed (focus on a specific function which it does well) </a:t>
            </a:r>
          </a:p>
          <a:p>
            <a:pPr lvl="1">
              <a:lnSpc>
                <a:spcPct val="90000"/>
              </a:lnSpc>
            </a:pPr>
            <a:r>
              <a:rPr lang="en-US" altLang="en-US" sz="2600" dirty="0"/>
              <a:t>Consider standards when evaluating for systems</a:t>
            </a:r>
          </a:p>
          <a:p>
            <a:pPr lvl="1">
              <a:lnSpc>
                <a:spcPct val="90000"/>
              </a:lnSpc>
            </a:pPr>
            <a:r>
              <a:rPr lang="en-US" altLang="en-US" sz="2600" dirty="0"/>
              <a:t>Importance of considering Integration</a:t>
            </a:r>
          </a:p>
          <a:p>
            <a:pPr>
              <a:lnSpc>
                <a:spcPct val="90000"/>
              </a:lnSpc>
            </a:pPr>
            <a:r>
              <a:rPr lang="en-US" altLang="en-US" sz="2600" dirty="0"/>
              <a:t>A multi functional Enterprise System (correlates several functions, built in integration, but may lack best of breed features)</a:t>
            </a:r>
          </a:p>
          <a:p>
            <a:pPr marL="0" indent="0">
              <a:lnSpc>
                <a:spcPct val="90000"/>
              </a:lnSpc>
              <a:buNone/>
            </a:pPr>
            <a:endParaRPr lang="en-US" altLang="en-US" sz="2600" dirty="0"/>
          </a:p>
          <a:p>
            <a:pPr marL="0" indent="0">
              <a:lnSpc>
                <a:spcPct val="90000"/>
              </a:lnSpc>
              <a:buNone/>
            </a:pPr>
            <a:r>
              <a:rPr lang="en-US" altLang="en-US" sz="5200" b="1" dirty="0"/>
              <a:t>How much will all this cost?!?</a:t>
            </a:r>
          </a:p>
          <a:p>
            <a:pPr marL="0" indent="0">
              <a:lnSpc>
                <a:spcPct val="90000"/>
              </a:lnSpc>
              <a:buNone/>
            </a:pPr>
            <a:endParaRPr lang="en-US" alt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451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5334000"/>
          </a:xfrm>
        </p:spPr>
        <p:txBody>
          <a:bodyPr>
            <a:normAutofit fontScale="92500" lnSpcReduction="20000"/>
          </a:bodyPr>
          <a:lstStyle/>
          <a:p>
            <a:pPr marL="0" indent="0" algn="ctr">
              <a:lnSpc>
                <a:spcPct val="90000"/>
              </a:lnSpc>
              <a:buNone/>
            </a:pPr>
            <a:r>
              <a:rPr lang="en-US" altLang="en-US" sz="4400" dirty="0"/>
              <a:t>Week 1 Topic 2</a:t>
            </a:r>
          </a:p>
          <a:p>
            <a:pPr marL="0" indent="0" algn="ctr">
              <a:lnSpc>
                <a:spcPct val="90000"/>
              </a:lnSpc>
              <a:buNone/>
            </a:pPr>
            <a:endParaRPr lang="en-US" altLang="en-US" sz="4400" dirty="0"/>
          </a:p>
          <a:p>
            <a:r>
              <a:rPr lang="en-US" sz="4100" b="1" dirty="0"/>
              <a:t>Requirements Analysis</a:t>
            </a:r>
          </a:p>
          <a:p>
            <a:pPr lvl="1"/>
            <a:r>
              <a:rPr lang="en-US" sz="3700" b="1" dirty="0"/>
              <a:t>System Requirements</a:t>
            </a:r>
          </a:p>
          <a:p>
            <a:endParaRPr lang="en-US" sz="4100" dirty="0"/>
          </a:p>
          <a:p>
            <a:r>
              <a:rPr lang="en-US" sz="4100" dirty="0"/>
              <a:t>Design</a:t>
            </a:r>
          </a:p>
          <a:p>
            <a:r>
              <a:rPr lang="en-US" sz="4100" dirty="0"/>
              <a:t>Implementation</a:t>
            </a:r>
          </a:p>
          <a:p>
            <a:r>
              <a:rPr lang="en-US" sz="4100" dirty="0"/>
              <a:t>Testing</a:t>
            </a:r>
          </a:p>
          <a:p>
            <a:r>
              <a:rPr lang="en-US" sz="4100" dirty="0"/>
              <a:t>Maintenance</a:t>
            </a:r>
          </a:p>
          <a:p>
            <a:pPr marL="0" indent="0" algn="ctr">
              <a:lnSpc>
                <a:spcPct val="90000"/>
              </a:lnSpc>
              <a:buNone/>
            </a:pPr>
            <a:endParaRPr lang="en-US" altLang="en-US" sz="4400" dirty="0"/>
          </a:p>
          <a:p>
            <a:pPr marL="0" indent="0" algn="ctr">
              <a:lnSpc>
                <a:spcPct val="90000"/>
              </a:lnSpc>
              <a:buNone/>
            </a:pPr>
            <a:endParaRPr lang="en-US" altLang="en-US" sz="2000" dirty="0"/>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ight Arrow 1"/>
          <p:cNvSpPr/>
          <p:nvPr/>
        </p:nvSpPr>
        <p:spPr>
          <a:xfrm rot="10800000">
            <a:off x="5638800" y="2045648"/>
            <a:ext cx="1371600"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476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rtl="0">
              <a:spcBef>
                <a:spcPct val="0"/>
              </a:spcBef>
            </a:pPr>
            <a:r>
              <a:rPr lang="en-US" sz="3700" dirty="0"/>
              <a:t>Project Identification</a:t>
            </a:r>
            <a:br>
              <a:rPr lang="en-US" sz="3700" b="1" dirty="0"/>
            </a:br>
            <a:endParaRPr lang="en-US" dirty="0"/>
          </a:p>
        </p:txBody>
      </p:sp>
      <p:sp>
        <p:nvSpPr>
          <p:cNvPr id="3" name="Content Placeholder 2"/>
          <p:cNvSpPr>
            <a:spLocks noGrp="1"/>
          </p:cNvSpPr>
          <p:nvPr>
            <p:ph idx="1"/>
          </p:nvPr>
        </p:nvSpPr>
        <p:spPr>
          <a:xfrm>
            <a:off x="457200" y="1445252"/>
            <a:ext cx="8229600" cy="4525963"/>
          </a:xfrm>
        </p:spPr>
        <p:txBody>
          <a:bodyPr>
            <a:normAutofit fontScale="92500" lnSpcReduction="20000"/>
          </a:bodyPr>
          <a:lstStyle/>
          <a:p>
            <a:r>
              <a:rPr lang="en-US" dirty="0"/>
              <a:t>Business need: responding to emerging technology and market trends, to decrease cost or to increase profit.  </a:t>
            </a:r>
          </a:p>
          <a:p>
            <a:r>
              <a:rPr lang="en-US" dirty="0"/>
              <a:t>Support business operations.</a:t>
            </a:r>
          </a:p>
          <a:p>
            <a:r>
              <a:rPr lang="en-US" dirty="0"/>
              <a:t>Improve process efficiency and adding additional features for usability.</a:t>
            </a:r>
          </a:p>
          <a:p>
            <a:r>
              <a:rPr lang="en-US" dirty="0"/>
              <a:t>Improve system performance or update technology of existing systems.</a:t>
            </a:r>
          </a:p>
          <a:p>
            <a:r>
              <a:rPr lang="en-US" dirty="0"/>
              <a:t>Introduce additional control and security to comply with business and government regulations.</a:t>
            </a:r>
          </a:p>
          <a:p>
            <a:endParaRPr lang="en-US" dirty="0"/>
          </a:p>
        </p:txBody>
      </p:sp>
      <p:sp>
        <p:nvSpPr>
          <p:cNvPr id="4" name="Content Placeholder 2"/>
          <p:cNvSpPr txBox="1">
            <a:spLocks/>
          </p:cNvSpPr>
          <p:nvPr/>
        </p:nvSpPr>
        <p:spPr>
          <a:xfrm>
            <a:off x="4267200" y="6334591"/>
            <a:ext cx="4572000" cy="3048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Font typeface="Arial" pitchFamily="34" charset="0"/>
              <a:buNone/>
            </a:pPr>
            <a:r>
              <a:rPr lang="en-US" altLang="en-US" sz="3400" dirty="0"/>
              <a:t>Module 1 CS682: Systems Requirements</a:t>
            </a:r>
            <a:endParaRPr lang="en-US" altLang="en-US" sz="2400" dirty="0"/>
          </a:p>
          <a:p>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57140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lgn="ctr" rtl="0">
              <a:spcBef>
                <a:spcPct val="0"/>
              </a:spcBef>
            </a:pPr>
            <a:r>
              <a:rPr lang="en-US" sz="3700" dirty="0"/>
              <a:t>System Requirements</a:t>
            </a:r>
            <a:br>
              <a:rPr lang="en-US" sz="3700" b="1" dirty="0"/>
            </a:br>
            <a:endParaRPr lang="en-US" dirty="0"/>
          </a:p>
        </p:txBody>
      </p:sp>
      <p:sp>
        <p:nvSpPr>
          <p:cNvPr id="3" name="Content Placeholder 2"/>
          <p:cNvSpPr>
            <a:spLocks noGrp="1"/>
          </p:cNvSpPr>
          <p:nvPr>
            <p:ph idx="1"/>
          </p:nvPr>
        </p:nvSpPr>
        <p:spPr/>
        <p:txBody>
          <a:bodyPr>
            <a:normAutofit fontScale="85000" lnSpcReduction="20000"/>
          </a:bodyPr>
          <a:lstStyle/>
          <a:p>
            <a:r>
              <a:rPr lang="en-US" dirty="0"/>
              <a:t>You can’t do anything useful until you understand what you want or need to get done. </a:t>
            </a:r>
          </a:p>
          <a:p>
            <a:r>
              <a:rPr lang="en-US" dirty="0"/>
              <a:t>A </a:t>
            </a:r>
            <a:r>
              <a:rPr lang="en-US" b="1" dirty="0"/>
              <a:t>system requirements specification</a:t>
            </a:r>
            <a:r>
              <a:rPr lang="en-US" dirty="0"/>
              <a:t> describes an intended product or set of products. It includes a set of requirements and constraints on software and hardware. </a:t>
            </a:r>
          </a:p>
          <a:p>
            <a:pPr marL="0" indent="0">
              <a:buNone/>
            </a:pPr>
            <a:endParaRPr lang="en-US" dirty="0"/>
          </a:p>
          <a:p>
            <a:r>
              <a:rPr lang="en-US" b="1" dirty="0"/>
              <a:t>Requirements Analysis </a:t>
            </a:r>
            <a:r>
              <a:rPr lang="en-US" dirty="0"/>
              <a:t>is the process of </a:t>
            </a:r>
            <a:r>
              <a:rPr lang="en-US" b="1" dirty="0"/>
              <a:t>understanding what's wanted</a:t>
            </a:r>
            <a:r>
              <a:rPr lang="en-US" dirty="0"/>
              <a:t> </a:t>
            </a:r>
            <a:r>
              <a:rPr lang="en-US" b="1" dirty="0"/>
              <a:t>or needed</a:t>
            </a:r>
            <a:r>
              <a:rPr lang="en-US" dirty="0"/>
              <a:t> in an application. </a:t>
            </a:r>
          </a:p>
          <a:p>
            <a:r>
              <a:rPr lang="en-US" dirty="0"/>
              <a:t>We express requirements </a:t>
            </a:r>
            <a:r>
              <a:rPr lang="en-US" b="1" dirty="0"/>
              <a:t>in writing</a:t>
            </a:r>
            <a:r>
              <a:rPr lang="en-US" dirty="0"/>
              <a:t> to complete our understanding and to create a contract between developer and stakeholders.</a:t>
            </a:r>
          </a:p>
          <a:p>
            <a:endParaRPr lang="en-US" dirty="0"/>
          </a:p>
        </p:txBody>
      </p:sp>
      <p:sp>
        <p:nvSpPr>
          <p:cNvPr id="4" name="Content Placeholder 2"/>
          <p:cNvSpPr txBox="1">
            <a:spLocks/>
          </p:cNvSpPr>
          <p:nvPr/>
        </p:nvSpPr>
        <p:spPr>
          <a:xfrm>
            <a:off x="990600" y="3733800"/>
            <a:ext cx="4572000" cy="3048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Font typeface="Arial" pitchFamily="34" charset="0"/>
              <a:buNone/>
            </a:pPr>
            <a:r>
              <a:rPr lang="en-US" altLang="en-US" sz="3400" dirty="0"/>
              <a:t>Module 1 CS682: Systems Requirements</a:t>
            </a:r>
            <a:endParaRPr lang="en-US" altLang="en-US" sz="2400" dirty="0"/>
          </a:p>
          <a:p>
            <a:endParaRPr lang="en-US"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2"/>
          <p:cNvSpPr txBox="1">
            <a:spLocks/>
          </p:cNvSpPr>
          <p:nvPr/>
        </p:nvSpPr>
        <p:spPr>
          <a:xfrm>
            <a:off x="914400" y="6096000"/>
            <a:ext cx="4724400" cy="304800"/>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Font typeface="Arial" pitchFamily="34" charset="0"/>
              <a:buNone/>
            </a:pPr>
            <a:r>
              <a:rPr lang="en-US" altLang="en-US" sz="3400" dirty="0"/>
              <a:t>Module 3 CS682: The Meaning of “Requirements”</a:t>
            </a:r>
            <a:endParaRPr lang="en-US" altLang="en-US" sz="2400" dirty="0"/>
          </a:p>
          <a:p>
            <a:endParaRPr lang="en-US" dirty="0"/>
          </a:p>
        </p:txBody>
      </p:sp>
    </p:spTree>
    <p:extLst>
      <p:ext uri="{BB962C8B-B14F-4D97-AF65-F5344CB8AC3E}">
        <p14:creationId xmlns:p14="http://schemas.microsoft.com/office/powerpoint/2010/main" val="3906238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68362"/>
          </a:xfrm>
        </p:spPr>
        <p:txBody>
          <a:bodyPr>
            <a:noAutofit/>
          </a:bodyPr>
          <a:lstStyle/>
          <a:p>
            <a:pPr lvl="1" algn="ctr" rtl="0">
              <a:spcBef>
                <a:spcPct val="0"/>
              </a:spcBef>
            </a:pPr>
            <a:r>
              <a:rPr lang="en-US" sz="4000" dirty="0"/>
              <a:t>System Analyst Roles</a:t>
            </a:r>
          </a:p>
        </p:txBody>
      </p:sp>
      <p:sp>
        <p:nvSpPr>
          <p:cNvPr id="3" name="Content Placeholder 2"/>
          <p:cNvSpPr>
            <a:spLocks noGrp="1"/>
          </p:cNvSpPr>
          <p:nvPr>
            <p:ph idx="1"/>
          </p:nvPr>
        </p:nvSpPr>
        <p:spPr>
          <a:xfrm>
            <a:off x="381000" y="1219200"/>
            <a:ext cx="8610600" cy="5638800"/>
          </a:xfrm>
        </p:spPr>
        <p:txBody>
          <a:bodyPr>
            <a:noAutofit/>
          </a:bodyPr>
          <a:lstStyle/>
          <a:p>
            <a:pPr>
              <a:lnSpc>
                <a:spcPct val="107000"/>
              </a:lnSpc>
              <a:spcBef>
                <a:spcPts val="0"/>
              </a:spcBef>
              <a:spcAft>
                <a:spcPts val="800"/>
              </a:spcAft>
            </a:pPr>
            <a:r>
              <a:rPr lang="en-US" sz="2200" b="1" dirty="0">
                <a:latin typeface="Calibri" panose="020F0502020204030204" pitchFamily="34" charset="0"/>
                <a:ea typeface="Calibri" panose="020F0502020204030204" pitchFamily="34" charset="0"/>
                <a:cs typeface="Times New Roman" panose="02020603050405020304" pitchFamily="18" charset="0"/>
              </a:rPr>
              <a:t>Business Analyst</a:t>
            </a:r>
          </a:p>
          <a:p>
            <a:pPr lvl="1">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Identifying business value </a:t>
            </a:r>
          </a:p>
          <a:p>
            <a:pPr>
              <a:lnSpc>
                <a:spcPct val="107000"/>
              </a:lnSpc>
              <a:spcBef>
                <a:spcPts val="0"/>
              </a:spcBef>
              <a:spcAft>
                <a:spcPts val="800"/>
              </a:spcAft>
            </a:pPr>
            <a:r>
              <a:rPr lang="en-US" sz="2200" b="1" dirty="0">
                <a:latin typeface="Calibri" panose="020F0502020204030204" pitchFamily="34" charset="0"/>
                <a:ea typeface="Calibri" panose="020F0502020204030204" pitchFamily="34" charset="0"/>
                <a:cs typeface="Times New Roman" panose="02020603050405020304" pitchFamily="18" charset="0"/>
              </a:rPr>
              <a:t>Systems Analyst</a:t>
            </a:r>
          </a:p>
          <a:p>
            <a:pPr lvl="1">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Focus on information technology </a:t>
            </a:r>
          </a:p>
          <a:p>
            <a:pPr lvl="1">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Identify system requirements and design (what the system does) - match business goals.</a:t>
            </a:r>
          </a:p>
          <a:p>
            <a:pPr>
              <a:lnSpc>
                <a:spcPct val="107000"/>
              </a:lnSpc>
              <a:spcBef>
                <a:spcPts val="0"/>
              </a:spcBef>
              <a:spcAft>
                <a:spcPts val="800"/>
              </a:spcAft>
            </a:pPr>
            <a:r>
              <a:rPr lang="en-US" sz="2400" b="1" dirty="0">
                <a:latin typeface="Calibri" panose="020F0502020204030204" pitchFamily="34" charset="0"/>
                <a:ea typeface="Calibri" panose="020F0502020204030204" pitchFamily="34" charset="0"/>
                <a:cs typeface="Times New Roman" panose="02020603050405020304" pitchFamily="18" charset="0"/>
              </a:rPr>
              <a:t>Infrastructure Analyst</a:t>
            </a:r>
          </a:p>
          <a:p>
            <a:pPr lvl="1">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technical infrastructure and design </a:t>
            </a:r>
            <a:r>
              <a:rPr lang="en-US" sz="2000" b="1" dirty="0">
                <a:latin typeface="Calibri" panose="020F0502020204030204" pitchFamily="34" charset="0"/>
                <a:ea typeface="Calibri" panose="020F0502020204030204" pitchFamily="34" charset="0"/>
                <a:cs typeface="Times New Roman" panose="02020603050405020304" pitchFamily="18" charset="0"/>
              </a:rPr>
              <a:t>how</a:t>
            </a:r>
            <a:r>
              <a:rPr lang="en-US" sz="2000" dirty="0">
                <a:latin typeface="Calibri" panose="020F0502020204030204" pitchFamily="34" charset="0"/>
                <a:ea typeface="Calibri" panose="020F0502020204030204" pitchFamily="34" charset="0"/>
                <a:cs typeface="Times New Roman" panose="02020603050405020304" pitchFamily="18" charset="0"/>
              </a:rPr>
              <a:t> the system will be implemented within the infrastructure (hardware, software, network, database systems)</a:t>
            </a:r>
          </a:p>
          <a:p>
            <a:pPr>
              <a:lnSpc>
                <a:spcPct val="107000"/>
              </a:lnSpc>
              <a:spcBef>
                <a:spcPts val="0"/>
              </a:spcBef>
              <a:spcAft>
                <a:spcPts val="800"/>
              </a:spcAft>
            </a:pPr>
            <a:r>
              <a:rPr lang="en-US" sz="2400" b="1" dirty="0">
                <a:latin typeface="Calibri" panose="020F0502020204030204" pitchFamily="34" charset="0"/>
                <a:ea typeface="Calibri" panose="020F0502020204030204" pitchFamily="34" charset="0"/>
                <a:cs typeface="Times New Roman" panose="02020603050405020304" pitchFamily="18" charset="0"/>
              </a:rPr>
              <a:t>Project Manager</a:t>
            </a:r>
          </a:p>
          <a:p>
            <a:pPr lvl="1">
              <a:lnSpc>
                <a:spcPct val="107000"/>
              </a:lnSpc>
              <a:spcBef>
                <a:spcPts val="0"/>
              </a:spcBef>
              <a:spcAft>
                <a:spcPts val="800"/>
              </a:spcAft>
            </a:pPr>
            <a:r>
              <a:rPr lang="en-US" sz="2000" dirty="0">
                <a:latin typeface="Calibri" panose="020F0502020204030204" pitchFamily="34" charset="0"/>
                <a:ea typeface="Calibri" panose="020F0502020204030204" pitchFamily="34" charset="0"/>
                <a:cs typeface="Times New Roman" panose="02020603050405020304" pitchFamily="18" charset="0"/>
              </a:rPr>
              <a:t>Planning the project and insuring that it is completed on time and within allocated resources (i.e. staff, funding) , meets requirements </a:t>
            </a:r>
          </a:p>
          <a:p>
            <a:pPr marL="0" indent="0">
              <a:lnSpc>
                <a:spcPct val="110000"/>
              </a:lnSpc>
              <a:buNone/>
            </a:pPr>
            <a:endParaRPr lang="en-US"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6605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68362"/>
          </a:xfrm>
        </p:spPr>
        <p:txBody>
          <a:bodyPr>
            <a:noAutofit/>
          </a:bodyPr>
          <a:lstStyle/>
          <a:p>
            <a:pPr lvl="1" algn="ctr" rtl="0">
              <a:spcBef>
                <a:spcPct val="0"/>
              </a:spcBef>
            </a:pPr>
            <a:r>
              <a:rPr lang="en-US" sz="4000" dirty="0"/>
              <a:t>System Builders</a:t>
            </a:r>
          </a:p>
        </p:txBody>
      </p:sp>
      <p:sp>
        <p:nvSpPr>
          <p:cNvPr id="3" name="Content Placeholder 2"/>
          <p:cNvSpPr>
            <a:spLocks noGrp="1"/>
          </p:cNvSpPr>
          <p:nvPr>
            <p:ph idx="1"/>
          </p:nvPr>
        </p:nvSpPr>
        <p:spPr>
          <a:xfrm>
            <a:off x="381000" y="1219200"/>
            <a:ext cx="8610600" cy="5638800"/>
          </a:xfrm>
        </p:spPr>
        <p:txBody>
          <a:bodyPr>
            <a:noAutofit/>
          </a:bodyPr>
          <a:lstStyle/>
          <a:p>
            <a:r>
              <a:rPr lang="en-US" sz="2400" dirty="0"/>
              <a:t>Application Programmers</a:t>
            </a:r>
          </a:p>
          <a:p>
            <a:pPr lvl="1"/>
            <a:r>
              <a:rPr lang="en-US" sz="2000" dirty="0"/>
              <a:t>Write code that implements required system capabilities using high level programming languages or scripting languages</a:t>
            </a:r>
          </a:p>
          <a:p>
            <a:r>
              <a:rPr lang="en-US" sz="2400" dirty="0"/>
              <a:t>System Programmers</a:t>
            </a:r>
          </a:p>
          <a:p>
            <a:pPr lvl="1"/>
            <a:r>
              <a:rPr lang="en-US" sz="2000" dirty="0"/>
              <a:t>Handle operating system tasks that allow several programs to share computer resources such as memory, disk space, or communications lines</a:t>
            </a:r>
          </a:p>
          <a:p>
            <a:r>
              <a:rPr lang="en-US" sz="2400" dirty="0"/>
              <a:t>Database Architects and Programmers</a:t>
            </a:r>
          </a:p>
          <a:p>
            <a:pPr lvl="1"/>
            <a:r>
              <a:rPr lang="en-US" sz="2000" dirty="0"/>
              <a:t>Create and implement database designs and database queries</a:t>
            </a:r>
          </a:p>
          <a:p>
            <a:r>
              <a:rPr lang="en-US" sz="2400" dirty="0"/>
              <a:t>Database Administrators</a:t>
            </a:r>
          </a:p>
          <a:p>
            <a:pPr lvl="1"/>
            <a:r>
              <a:rPr lang="en-US" sz="2000" dirty="0"/>
              <a:t>Ensure security, integrity, and performance of databases</a:t>
            </a:r>
          </a:p>
          <a:p>
            <a:r>
              <a:rPr lang="en-US" sz="2400" dirty="0"/>
              <a:t>Network and infrastructure architects and administrators, security administrators</a:t>
            </a:r>
          </a:p>
          <a:p>
            <a:pPr lvl="1"/>
            <a:r>
              <a:rPr lang="en-US" sz="2000" dirty="0"/>
              <a:t>Design and implement network, servers and storage systems.</a:t>
            </a:r>
          </a:p>
          <a:p>
            <a:r>
              <a:rPr lang="en-US" sz="2400" dirty="0"/>
              <a:t>Webmasters &amp; content management specialists</a:t>
            </a:r>
          </a:p>
          <a:p>
            <a:pPr marL="0" indent="0">
              <a:lnSpc>
                <a:spcPct val="110000"/>
              </a:lnSpc>
              <a:buNone/>
            </a:pPr>
            <a:endParaRPr lang="en-US" altLang="en-US" sz="20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76004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68362"/>
          </a:xfrm>
        </p:spPr>
        <p:txBody>
          <a:bodyPr>
            <a:noAutofit/>
          </a:bodyPr>
          <a:lstStyle/>
          <a:p>
            <a:pPr lvl="1" algn="ctr" rtl="0">
              <a:spcBef>
                <a:spcPct val="0"/>
              </a:spcBef>
            </a:pPr>
            <a:r>
              <a:rPr lang="en-US" sz="4000" dirty="0"/>
              <a:t>Skills of Systems Analyst</a:t>
            </a:r>
          </a:p>
        </p:txBody>
      </p:sp>
      <p:sp>
        <p:nvSpPr>
          <p:cNvPr id="3" name="Content Placeholder 2"/>
          <p:cNvSpPr>
            <a:spLocks noGrp="1"/>
          </p:cNvSpPr>
          <p:nvPr>
            <p:ph idx="1"/>
          </p:nvPr>
        </p:nvSpPr>
        <p:spPr>
          <a:xfrm>
            <a:off x="381000" y="1219200"/>
            <a:ext cx="8610600" cy="5638800"/>
          </a:xfrm>
        </p:spPr>
        <p:txBody>
          <a:bodyPr>
            <a:noAutofit/>
          </a:bodyPr>
          <a:lstStyle/>
          <a:p>
            <a:pPr>
              <a:lnSpc>
                <a:spcPct val="110000"/>
              </a:lnSpc>
            </a:pPr>
            <a:r>
              <a:rPr lang="en-US" altLang="en-US" sz="2800" dirty="0"/>
              <a:t>General business knowledge</a:t>
            </a:r>
          </a:p>
          <a:p>
            <a:pPr>
              <a:lnSpc>
                <a:spcPct val="110000"/>
              </a:lnSpc>
            </a:pPr>
            <a:r>
              <a:rPr lang="en-US" altLang="en-US" sz="2800" dirty="0"/>
              <a:t>Good interpersonal communication skills</a:t>
            </a:r>
          </a:p>
          <a:p>
            <a:pPr lvl="1">
              <a:lnSpc>
                <a:spcPct val="110000"/>
              </a:lnSpc>
            </a:pPr>
            <a:r>
              <a:rPr lang="en-US" altLang="en-US" sz="2000" dirty="0"/>
              <a:t>“Your communication skills, not your technical skills, will prove to be the biggest factor in </a:t>
            </a:r>
            <a:r>
              <a:rPr lang="en-US" altLang="en-US" sz="2000"/>
              <a:t>your carrier </a:t>
            </a:r>
            <a:r>
              <a:rPr lang="en-US" altLang="en-US" sz="2000" dirty="0"/>
              <a:t>success or failure” (Whitten, 2007)</a:t>
            </a:r>
          </a:p>
          <a:p>
            <a:pPr>
              <a:lnSpc>
                <a:spcPct val="110000"/>
              </a:lnSpc>
            </a:pPr>
            <a:r>
              <a:rPr lang="en-US" altLang="en-US" sz="2800" dirty="0"/>
              <a:t>Good interpersonal relations &amp; political skills</a:t>
            </a:r>
          </a:p>
          <a:p>
            <a:pPr>
              <a:lnSpc>
                <a:spcPct val="110000"/>
              </a:lnSpc>
            </a:pPr>
            <a:r>
              <a:rPr lang="en-US" altLang="en-US" sz="2800" dirty="0"/>
              <a:t>Working knowledge of information technology</a:t>
            </a:r>
          </a:p>
          <a:p>
            <a:pPr>
              <a:lnSpc>
                <a:spcPct val="110000"/>
              </a:lnSpc>
            </a:pPr>
            <a:r>
              <a:rPr lang="en-US" altLang="en-US" sz="2800" dirty="0"/>
              <a:t>Problem-solving Analytical skills</a:t>
            </a:r>
          </a:p>
          <a:p>
            <a:pPr>
              <a:lnSpc>
                <a:spcPct val="110000"/>
              </a:lnSpc>
            </a:pPr>
            <a:r>
              <a:rPr lang="en-US" altLang="en-US" sz="2800" dirty="0"/>
              <a:t>Technical experience and expertise</a:t>
            </a:r>
          </a:p>
          <a:p>
            <a:pPr>
              <a:lnSpc>
                <a:spcPct val="110000"/>
              </a:lnSpc>
            </a:pPr>
            <a:r>
              <a:rPr lang="en-US" altLang="en-US" sz="2800" dirty="0"/>
              <a:t>Flexibility and adaptability</a:t>
            </a:r>
          </a:p>
          <a:p>
            <a:pPr>
              <a:lnSpc>
                <a:spcPct val="110000"/>
              </a:lnSpc>
            </a:pPr>
            <a:r>
              <a:rPr lang="en-US" altLang="en-US" sz="2800" dirty="0"/>
              <a:t>Character and ethics</a:t>
            </a:r>
          </a:p>
          <a:p>
            <a:pPr marL="0" indent="0">
              <a:lnSpc>
                <a:spcPct val="110000"/>
              </a:lnSpc>
              <a:buNone/>
            </a:pPr>
            <a:r>
              <a:rPr lang="en-US" altLang="en-US" sz="2000" dirty="0"/>
              <a:t>	(Whitten, 2007), (Dennis, Wixom and </a:t>
            </a:r>
            <a:r>
              <a:rPr lang="en-US" altLang="en-US" sz="2000" dirty="0" err="1"/>
              <a:t>Tegarden</a:t>
            </a:r>
            <a:r>
              <a:rPr lang="en-US" altLang="en-US" sz="2000" dirty="0"/>
              <a:t>, 2015)</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86818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68362"/>
          </a:xfrm>
        </p:spPr>
        <p:txBody>
          <a:bodyPr>
            <a:noAutofit/>
          </a:bodyPr>
          <a:lstStyle/>
          <a:p>
            <a:r>
              <a:rPr lang="en-US" sz="4000" dirty="0"/>
              <a:t>Approach to Systems Requirements</a:t>
            </a:r>
          </a:p>
        </p:txBody>
      </p:sp>
      <p:sp>
        <p:nvSpPr>
          <p:cNvPr id="3" name="Content Placeholder 2"/>
          <p:cNvSpPr>
            <a:spLocks noGrp="1"/>
          </p:cNvSpPr>
          <p:nvPr>
            <p:ph idx="1"/>
          </p:nvPr>
        </p:nvSpPr>
        <p:spPr>
          <a:xfrm>
            <a:off x="381000" y="1219200"/>
            <a:ext cx="8610600" cy="5486400"/>
          </a:xfrm>
        </p:spPr>
        <p:txBody>
          <a:bodyPr>
            <a:noAutofit/>
          </a:bodyPr>
          <a:lstStyle/>
          <a:p>
            <a:pPr marL="0" indent="0">
              <a:buNone/>
            </a:pPr>
            <a:endParaRPr lang="en-US" sz="2200" dirty="0"/>
          </a:p>
          <a:p>
            <a:r>
              <a:rPr lang="en-US" dirty="0"/>
              <a:t>System Analyst’s task: to arrange an orderly means for obtaining requirements.</a:t>
            </a:r>
          </a:p>
          <a:p>
            <a:pPr lvl="1"/>
            <a:r>
              <a:rPr lang="en-US" dirty="0"/>
              <a:t>Consider taking a big problem and break it down into small parts.</a:t>
            </a:r>
          </a:p>
          <a:p>
            <a:r>
              <a:rPr lang="en-US" dirty="0"/>
              <a:t>We will look at more of these next week, including the entire process (waterfall, agile) but today we focus on Requirements Analysis specifically.</a:t>
            </a:r>
          </a:p>
          <a:p>
            <a:r>
              <a:rPr lang="en-US" dirty="0"/>
              <a:t>But at high level….</a:t>
            </a:r>
          </a:p>
          <a:p>
            <a:pPr marL="0" indent="0">
              <a:buNone/>
            </a:pPr>
            <a:endParaRPr lang="en-US" dirty="0"/>
          </a:p>
          <a:p>
            <a:pPr marL="0" indent="0">
              <a:buNone/>
            </a:pPr>
            <a:endParaRPr lang="en-US" sz="1800" dirty="0"/>
          </a:p>
          <a:p>
            <a:pPr marL="0" indent="0">
              <a:buNone/>
            </a:pPr>
            <a:r>
              <a:rPr lang="en-US" sz="1800" dirty="0"/>
              <a:t>				</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46678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68362"/>
          </a:xfrm>
        </p:spPr>
        <p:txBody>
          <a:bodyPr>
            <a:noAutofit/>
          </a:bodyPr>
          <a:lstStyle/>
          <a:p>
            <a:r>
              <a:rPr lang="en-US" sz="4000" dirty="0"/>
              <a:t>Basic System Methodology</a:t>
            </a:r>
          </a:p>
        </p:txBody>
      </p:sp>
      <p:sp>
        <p:nvSpPr>
          <p:cNvPr id="3" name="Content Placeholder 2"/>
          <p:cNvSpPr>
            <a:spLocks noGrp="1"/>
          </p:cNvSpPr>
          <p:nvPr>
            <p:ph idx="1"/>
          </p:nvPr>
        </p:nvSpPr>
        <p:spPr>
          <a:xfrm>
            <a:off x="381000" y="1219200"/>
            <a:ext cx="8610600" cy="5486400"/>
          </a:xfrm>
        </p:spPr>
        <p:txBody>
          <a:bodyPr>
            <a:noAutofit/>
          </a:bodyPr>
          <a:lstStyle/>
          <a:p>
            <a:pPr marL="0" indent="0">
              <a:buNone/>
            </a:pPr>
            <a:endParaRPr lang="en-US" dirty="0"/>
          </a:p>
          <a:p>
            <a:pPr marL="0" indent="0">
              <a:buNone/>
            </a:pPr>
            <a:endParaRPr lang="en-US" sz="1800" dirty="0"/>
          </a:p>
          <a:p>
            <a:pPr marL="0" indent="0">
              <a:buNone/>
            </a:pPr>
            <a:r>
              <a:rPr lang="en-US" sz="1800" dirty="0"/>
              <a:t>				</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600200"/>
            <a:ext cx="6504795" cy="4352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Content Placeholder 2"/>
          <p:cNvSpPr txBox="1">
            <a:spLocks/>
          </p:cNvSpPr>
          <p:nvPr/>
        </p:nvSpPr>
        <p:spPr>
          <a:xfrm>
            <a:off x="4114800" y="5953125"/>
            <a:ext cx="4572000" cy="30480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Font typeface="Arial" pitchFamily="34" charset="0"/>
              <a:buNone/>
            </a:pPr>
            <a:r>
              <a:rPr lang="en-US" altLang="en-US" sz="3400" dirty="0"/>
              <a:t>Module 1 CS682: Systems Requirements</a:t>
            </a:r>
            <a:endParaRPr lang="en-US" altLang="en-US" sz="2400" dirty="0"/>
          </a:p>
          <a:p>
            <a:endParaRPr lang="en-US" dirty="0"/>
          </a:p>
        </p:txBody>
      </p:sp>
    </p:spTree>
    <p:extLst>
      <p:ext uri="{BB962C8B-B14F-4D97-AF65-F5344CB8AC3E}">
        <p14:creationId xmlns:p14="http://schemas.microsoft.com/office/powerpoint/2010/main" val="3960873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2">
            <a:extLst>
              <a:ext uri="{FF2B5EF4-FFF2-40B4-BE49-F238E27FC236}">
                <a16:creationId xmlns:a16="http://schemas.microsoft.com/office/drawing/2014/main" id="{08C725FF-F8C2-7ACB-56EB-B28C0C2EAE50}"/>
              </a:ext>
            </a:extLst>
          </p:cNvPr>
          <p:cNvSpPr>
            <a:spLocks noGrp="1" noChangeArrowheads="1"/>
          </p:cNvSpPr>
          <p:nvPr>
            <p:ph type="title"/>
          </p:nvPr>
        </p:nvSpPr>
        <p:spPr>
          <a:xfrm>
            <a:off x="628650" y="482600"/>
            <a:ext cx="7886700" cy="1122363"/>
          </a:xfrm>
        </p:spPr>
        <p:txBody>
          <a:bodyPr/>
          <a:lstStyle/>
          <a:p>
            <a:pPr eaLnBrk="1" hangingPunct="1"/>
            <a:r>
              <a:rPr lang="en-US" altLang="en-US" sz="3600"/>
              <a:t>Normal Distribution Curve</a:t>
            </a:r>
          </a:p>
        </p:txBody>
      </p:sp>
      <p:sp>
        <p:nvSpPr>
          <p:cNvPr id="15363" name="Content Placeholder 1">
            <a:extLst>
              <a:ext uri="{FF2B5EF4-FFF2-40B4-BE49-F238E27FC236}">
                <a16:creationId xmlns:a16="http://schemas.microsoft.com/office/drawing/2014/main" id="{C5B6DE3A-45C6-8A1F-7226-98B59451F541}"/>
              </a:ext>
            </a:extLst>
          </p:cNvPr>
          <p:cNvSpPr>
            <a:spLocks noGrp="1" noChangeArrowheads="1"/>
          </p:cNvSpPr>
          <p:nvPr>
            <p:ph idx="1"/>
          </p:nvPr>
        </p:nvSpPr>
        <p:spPr>
          <a:xfrm>
            <a:off x="990600" y="6045200"/>
            <a:ext cx="7772400" cy="431800"/>
          </a:xfrm>
        </p:spPr>
        <p:txBody>
          <a:bodyPr/>
          <a:lstStyle/>
          <a:p>
            <a:pPr marL="0" indent="0" eaLnBrk="1" hangingPunct="1">
              <a:buFont typeface="Wingdings" panose="05000000000000000000" pitchFamily="2" charset="2"/>
              <a:buNone/>
            </a:pPr>
            <a:r>
              <a:rPr lang="en-US" altLang="en-US" sz="1600"/>
              <a:t>When we talk about excellence, we are discussing the +3 Std. Dev. From the mean</a:t>
            </a:r>
          </a:p>
        </p:txBody>
      </p:sp>
      <p:sp>
        <p:nvSpPr>
          <p:cNvPr id="15364" name="Slide Number Placeholder 1">
            <a:extLst>
              <a:ext uri="{FF2B5EF4-FFF2-40B4-BE49-F238E27FC236}">
                <a16:creationId xmlns:a16="http://schemas.microsoft.com/office/drawing/2014/main" id="{9B28FD57-8861-356F-D21B-BC48355433F7}"/>
              </a:ext>
            </a:extLst>
          </p:cNvPr>
          <p:cNvSpPr>
            <a:spLocks noGrp="1"/>
          </p:cNvSpPr>
          <p:nvPr>
            <p:ph type="sldNum" sz="quarter" idx="4294967295"/>
          </p:nvPr>
        </p:nvSpPr>
        <p:spPr bwMode="auto">
          <a:xfrm>
            <a:off x="7042150" y="6243638"/>
            <a:ext cx="1905000" cy="45720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nSpc>
                <a:spcPct val="90000"/>
              </a:lnSpc>
              <a:spcBef>
                <a:spcPts val="750"/>
              </a:spcBef>
              <a:buClr>
                <a:schemeClr val="accent1"/>
              </a:buClr>
              <a:buFont typeface="Wingdings" panose="05000000000000000000" pitchFamily="2" charset="2"/>
              <a:buChar char="§"/>
              <a:defRPr sz="2100">
                <a:solidFill>
                  <a:schemeClr val="tx1"/>
                </a:solidFill>
                <a:latin typeface="Arial Regular"/>
              </a:defRPr>
            </a:lvl1pPr>
            <a:lvl2pPr marL="514350" indent="-171450">
              <a:lnSpc>
                <a:spcPct val="90000"/>
              </a:lnSpc>
              <a:spcBef>
                <a:spcPts val="375"/>
              </a:spcBef>
              <a:buClr>
                <a:schemeClr val="accent1"/>
              </a:buClr>
              <a:buFont typeface="Wingdings" panose="05000000000000000000" pitchFamily="2" charset="2"/>
              <a:buChar char="§"/>
              <a:defRPr>
                <a:solidFill>
                  <a:schemeClr val="tx1"/>
                </a:solidFill>
                <a:latin typeface="Arial Regular"/>
              </a:defRPr>
            </a:lvl2pPr>
            <a:lvl3pPr marL="857250" indent="-171450">
              <a:lnSpc>
                <a:spcPct val="90000"/>
              </a:lnSpc>
              <a:spcBef>
                <a:spcPts val="375"/>
              </a:spcBef>
              <a:buClr>
                <a:schemeClr val="accent1"/>
              </a:buClr>
              <a:buFont typeface="Wingdings" panose="05000000000000000000" pitchFamily="2" charset="2"/>
              <a:buChar char="§"/>
              <a:defRPr sz="1500">
                <a:solidFill>
                  <a:schemeClr val="tx1"/>
                </a:solidFill>
                <a:latin typeface="Arial Regular"/>
              </a:defRPr>
            </a:lvl3pPr>
            <a:lvl4pPr marL="1200150" indent="-171450">
              <a:lnSpc>
                <a:spcPct val="90000"/>
              </a:lnSpc>
              <a:spcBef>
                <a:spcPts val="375"/>
              </a:spcBef>
              <a:buClr>
                <a:schemeClr val="accent1"/>
              </a:buClr>
              <a:buFont typeface="Wingdings" panose="05000000000000000000" pitchFamily="2" charset="2"/>
              <a:buChar char="§"/>
              <a:defRPr sz="1300">
                <a:solidFill>
                  <a:schemeClr val="tx1"/>
                </a:solidFill>
                <a:latin typeface="Arial Regular"/>
              </a:defRPr>
            </a:lvl4pPr>
            <a:lvl5pPr marL="1543050" indent="-171450">
              <a:lnSpc>
                <a:spcPct val="90000"/>
              </a:lnSpc>
              <a:spcBef>
                <a:spcPts val="375"/>
              </a:spcBef>
              <a:buClr>
                <a:schemeClr val="accent1"/>
              </a:buClr>
              <a:buFont typeface="Wingdings" panose="05000000000000000000" pitchFamily="2" charset="2"/>
              <a:buChar char="§"/>
              <a:defRPr sz="1300">
                <a:solidFill>
                  <a:schemeClr val="tx1"/>
                </a:solidFill>
                <a:latin typeface="Arial Regular"/>
              </a:defRPr>
            </a:lvl5pPr>
            <a:lvl6pPr marL="2000250" indent="-171450" eaLnBrk="0" fontAlgn="base" hangingPunct="0">
              <a:lnSpc>
                <a:spcPct val="90000"/>
              </a:lnSpc>
              <a:spcBef>
                <a:spcPts val="375"/>
              </a:spcBef>
              <a:spcAft>
                <a:spcPct val="0"/>
              </a:spcAft>
              <a:buClr>
                <a:schemeClr val="accent1"/>
              </a:buClr>
              <a:buFont typeface="Wingdings" panose="05000000000000000000" pitchFamily="2" charset="2"/>
              <a:buChar char="§"/>
              <a:defRPr sz="1300">
                <a:solidFill>
                  <a:schemeClr val="tx1"/>
                </a:solidFill>
                <a:latin typeface="Arial Regular"/>
              </a:defRPr>
            </a:lvl6pPr>
            <a:lvl7pPr marL="2457450" indent="-171450" eaLnBrk="0" fontAlgn="base" hangingPunct="0">
              <a:lnSpc>
                <a:spcPct val="90000"/>
              </a:lnSpc>
              <a:spcBef>
                <a:spcPts val="375"/>
              </a:spcBef>
              <a:spcAft>
                <a:spcPct val="0"/>
              </a:spcAft>
              <a:buClr>
                <a:schemeClr val="accent1"/>
              </a:buClr>
              <a:buFont typeface="Wingdings" panose="05000000000000000000" pitchFamily="2" charset="2"/>
              <a:buChar char="§"/>
              <a:defRPr sz="1300">
                <a:solidFill>
                  <a:schemeClr val="tx1"/>
                </a:solidFill>
                <a:latin typeface="Arial Regular"/>
              </a:defRPr>
            </a:lvl7pPr>
            <a:lvl8pPr marL="2914650" indent="-171450" eaLnBrk="0" fontAlgn="base" hangingPunct="0">
              <a:lnSpc>
                <a:spcPct val="90000"/>
              </a:lnSpc>
              <a:spcBef>
                <a:spcPts val="375"/>
              </a:spcBef>
              <a:spcAft>
                <a:spcPct val="0"/>
              </a:spcAft>
              <a:buClr>
                <a:schemeClr val="accent1"/>
              </a:buClr>
              <a:buFont typeface="Wingdings" panose="05000000000000000000" pitchFamily="2" charset="2"/>
              <a:buChar char="§"/>
              <a:defRPr sz="1300">
                <a:solidFill>
                  <a:schemeClr val="tx1"/>
                </a:solidFill>
                <a:latin typeface="Arial Regular"/>
              </a:defRPr>
            </a:lvl8pPr>
            <a:lvl9pPr marL="3371850" indent="-171450" eaLnBrk="0" fontAlgn="base" hangingPunct="0">
              <a:lnSpc>
                <a:spcPct val="90000"/>
              </a:lnSpc>
              <a:spcBef>
                <a:spcPts val="375"/>
              </a:spcBef>
              <a:spcAft>
                <a:spcPct val="0"/>
              </a:spcAft>
              <a:buClr>
                <a:schemeClr val="accent1"/>
              </a:buClr>
              <a:buFont typeface="Wingdings" panose="05000000000000000000" pitchFamily="2" charset="2"/>
              <a:buChar char="§"/>
              <a:defRPr sz="1300">
                <a:solidFill>
                  <a:schemeClr val="tx1"/>
                </a:solidFill>
                <a:latin typeface="Arial Regular"/>
              </a:defRPr>
            </a:lvl9pPr>
          </a:lstStyle>
          <a:p>
            <a:pPr algn="r" eaLnBrk="1" hangingPunct="1">
              <a:lnSpc>
                <a:spcPct val="100000"/>
              </a:lnSpc>
              <a:spcBef>
                <a:spcPct val="0"/>
              </a:spcBef>
              <a:buClrTx/>
              <a:buFontTx/>
              <a:buNone/>
            </a:pPr>
            <a:fld id="{B2F564FF-7BE6-4EFB-806A-656D8D6FB93A}" type="slidenum">
              <a:rPr lang="en-US" altLang="en-US" sz="1400">
                <a:latin typeface="Tahoma" panose="020B0604030504040204" pitchFamily="34" charset="0"/>
              </a:rPr>
              <a:pPr algn="r" eaLnBrk="1" hangingPunct="1">
                <a:lnSpc>
                  <a:spcPct val="100000"/>
                </a:lnSpc>
                <a:spcBef>
                  <a:spcPct val="0"/>
                </a:spcBef>
                <a:buClrTx/>
                <a:buFontTx/>
                <a:buNone/>
              </a:pPr>
              <a:t>4</a:t>
            </a:fld>
            <a:endParaRPr lang="en-US" altLang="en-US" sz="1400">
              <a:latin typeface="Tahoma" panose="020B0604030504040204" pitchFamily="34" charset="0"/>
            </a:endParaRPr>
          </a:p>
        </p:txBody>
      </p:sp>
      <p:pic>
        <p:nvPicPr>
          <p:cNvPr id="15365" name="Picture 3">
            <a:extLst>
              <a:ext uri="{FF2B5EF4-FFF2-40B4-BE49-F238E27FC236}">
                <a16:creationId xmlns:a16="http://schemas.microsoft.com/office/drawing/2014/main" id="{F1D88F11-1388-769C-575A-2346AB98CE8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209800"/>
            <a:ext cx="66040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Systems Requirements Methodology</a:t>
            </a:r>
          </a:p>
        </p:txBody>
      </p:sp>
      <p:sp>
        <p:nvSpPr>
          <p:cNvPr id="3" name="Content Placeholder 2"/>
          <p:cNvSpPr>
            <a:spLocks noGrp="1"/>
          </p:cNvSpPr>
          <p:nvPr>
            <p:ph idx="1"/>
          </p:nvPr>
        </p:nvSpPr>
        <p:spPr>
          <a:xfrm>
            <a:off x="533400" y="1143000"/>
            <a:ext cx="7620000" cy="5638800"/>
          </a:xfrm>
        </p:spPr>
        <p:txBody>
          <a:bodyPr>
            <a:normAutofit fontScale="77500" lnSpcReduction="20000"/>
          </a:bodyPr>
          <a:lstStyle/>
          <a:p>
            <a:pPr marL="457200" indent="-457200">
              <a:buFont typeface="+mj-lt"/>
              <a:buAutoNum type="arabicPeriod"/>
            </a:pPr>
            <a:r>
              <a:rPr lang="en-US" sz="3600" dirty="0"/>
              <a:t>Write a Mission Statement/Systems Overview</a:t>
            </a:r>
          </a:p>
          <a:p>
            <a:pPr marL="857250" lvl="1" indent="-457200"/>
            <a:r>
              <a:rPr lang="en-US" sz="2600" dirty="0"/>
              <a:t>High level context and scope for the system. (Paragraph)</a:t>
            </a:r>
            <a:endParaRPr lang="en-US" sz="3100" dirty="0"/>
          </a:p>
          <a:p>
            <a:pPr marL="457200" indent="-457200">
              <a:buFont typeface="+mj-lt"/>
              <a:buAutoNum type="arabicPeriod"/>
            </a:pPr>
            <a:r>
              <a:rPr lang="en-US" sz="3600" dirty="0"/>
              <a:t>Develop Functional System Requirements</a:t>
            </a:r>
          </a:p>
          <a:p>
            <a:pPr marL="857250" lvl="1" indent="-457200"/>
            <a:r>
              <a:rPr lang="en-US" sz="3100" u="sng" dirty="0"/>
              <a:t>WHAT </a:t>
            </a:r>
            <a:r>
              <a:rPr lang="en-US" sz="3100" dirty="0"/>
              <a:t>it's meant to do</a:t>
            </a:r>
          </a:p>
          <a:p>
            <a:pPr marL="457200" indent="-457200">
              <a:buFont typeface="+mj-lt"/>
              <a:buAutoNum type="arabicPeriod"/>
            </a:pPr>
            <a:r>
              <a:rPr lang="en-US" sz="3600" dirty="0"/>
              <a:t>Write System-Level Use Cases </a:t>
            </a:r>
          </a:p>
          <a:p>
            <a:pPr marL="857250" lvl="1" indent="-457200"/>
            <a:r>
              <a:rPr lang="en-US" sz="3100" dirty="0"/>
              <a:t>Interactions between system and users</a:t>
            </a:r>
          </a:p>
          <a:p>
            <a:pPr marL="457200" indent="-457200">
              <a:buFont typeface="+mj-lt"/>
              <a:buAutoNum type="arabicPeriod"/>
            </a:pPr>
            <a:r>
              <a:rPr lang="en-US" sz="3600" dirty="0"/>
              <a:t>Specify System-Level Quality Requirements</a:t>
            </a:r>
          </a:p>
          <a:p>
            <a:pPr marL="857250" lvl="1" indent="-457200"/>
            <a:r>
              <a:rPr lang="en-US" sz="3100" u="sng" dirty="0"/>
              <a:t>Measurable acceptable</a:t>
            </a:r>
            <a:r>
              <a:rPr lang="en-US" sz="3100" dirty="0"/>
              <a:t> quality of the system</a:t>
            </a:r>
          </a:p>
          <a:p>
            <a:pPr marL="457200" indent="-457200">
              <a:buFont typeface="+mj-lt"/>
              <a:buAutoNum type="arabicPeriod"/>
            </a:pPr>
            <a:r>
              <a:rPr lang="en-US" sz="3600" dirty="0"/>
              <a:t>Write System-Level Constraints </a:t>
            </a:r>
          </a:p>
          <a:p>
            <a:pPr marL="857250" lvl="1" indent="-457200"/>
            <a:r>
              <a:rPr lang="en-US" sz="3100" u="sng" dirty="0"/>
              <a:t>HOW</a:t>
            </a:r>
            <a:r>
              <a:rPr lang="en-US" sz="3100" dirty="0"/>
              <a:t> system is implemented</a:t>
            </a:r>
          </a:p>
          <a:p>
            <a:pPr marL="857250" lvl="1" indent="-457200"/>
            <a:r>
              <a:rPr lang="en-US" sz="3100" u="sng" dirty="0"/>
              <a:t>Conditions</a:t>
            </a:r>
            <a:r>
              <a:rPr lang="en-US" sz="3100" dirty="0"/>
              <a:t> that should not be violated</a:t>
            </a:r>
          </a:p>
          <a:p>
            <a:pPr marL="0" indent="0">
              <a:buNone/>
            </a:pPr>
            <a:endParaRPr lang="en-US" sz="2400" dirty="0"/>
          </a:p>
          <a:p>
            <a:pPr marL="0" indent="0">
              <a:lnSpc>
                <a:spcPct val="90000"/>
              </a:lnSpc>
              <a:buNone/>
            </a:pPr>
            <a:r>
              <a:rPr lang="en-US" sz="2400" dirty="0"/>
              <a:t>(</a:t>
            </a:r>
            <a:r>
              <a:rPr lang="en-US" altLang="en-US" sz="2400" dirty="0"/>
              <a:t>Module 1 CS682: Systems Analysis Methodology)</a:t>
            </a:r>
            <a:br>
              <a:rPr lang="en-US" altLang="en-US" sz="2400" dirty="0"/>
            </a:br>
            <a:endParaRPr lang="en-US" altLang="en-US" sz="2400" dirty="0"/>
          </a:p>
          <a:p>
            <a:pPr marL="0" indent="0">
              <a:lnSpc>
                <a:spcPct val="90000"/>
              </a:lnSpc>
              <a:buNone/>
            </a:pPr>
            <a:r>
              <a:rPr lang="en-US" sz="2900" dirty="0"/>
              <a:t>The question of how to do systems analysis is the goal of this entire course!</a:t>
            </a:r>
            <a:endParaRPr lang="en-US" altLang="en-US" sz="2900" dirty="0"/>
          </a:p>
          <a:p>
            <a:pPr marL="0" indent="0">
              <a:lnSpc>
                <a:spcPct val="90000"/>
              </a:lnSpc>
              <a:buNone/>
            </a:pPr>
            <a:endParaRPr lang="en-US" altLang="en-US" sz="2400"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312288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100" dirty="0"/>
              <a:t>Mission Statement</a:t>
            </a:r>
          </a:p>
        </p:txBody>
      </p:sp>
      <p:sp>
        <p:nvSpPr>
          <p:cNvPr id="3" name="Content Placeholder 2"/>
          <p:cNvSpPr>
            <a:spLocks noGrp="1"/>
          </p:cNvSpPr>
          <p:nvPr>
            <p:ph idx="1"/>
          </p:nvPr>
        </p:nvSpPr>
        <p:spPr>
          <a:xfrm>
            <a:off x="457200" y="1295400"/>
            <a:ext cx="8229600" cy="5181600"/>
          </a:xfrm>
        </p:spPr>
        <p:txBody>
          <a:bodyPr>
            <a:normAutofit fontScale="85000" lnSpcReduction="20000"/>
          </a:bodyPr>
          <a:lstStyle/>
          <a:p>
            <a:r>
              <a:rPr lang="en-US" dirty="0"/>
              <a:t>The mission statement must give a high level context and scope for the system. </a:t>
            </a:r>
          </a:p>
          <a:p>
            <a:r>
              <a:rPr lang="en-US" dirty="0"/>
              <a:t>Solution should be about a paragraph (4 sentences max)</a:t>
            </a:r>
          </a:p>
          <a:p>
            <a:r>
              <a:rPr lang="en-US" dirty="0"/>
              <a:t>Don’t forget system name, company name, key users, key functional uses at high level, and it’s purpose.</a:t>
            </a:r>
          </a:p>
          <a:p>
            <a:r>
              <a:rPr lang="en-US" dirty="0"/>
              <a:t>Be specific to scenario, if need be, show references in Appendix.</a:t>
            </a:r>
          </a:p>
          <a:p>
            <a:r>
              <a:rPr lang="en-US" dirty="0"/>
              <a:t>Go back to the mission statement after you complete the other parts to check for </a:t>
            </a:r>
            <a:r>
              <a:rPr lang="en-US" u="sng" dirty="0"/>
              <a:t>consistency</a:t>
            </a:r>
            <a:r>
              <a:rPr lang="en-US" dirty="0"/>
              <a:t>.</a:t>
            </a:r>
          </a:p>
          <a:p>
            <a:endParaRPr lang="en-US" dirty="0"/>
          </a:p>
          <a:p>
            <a:r>
              <a:rPr lang="en-US" dirty="0"/>
              <a:t>Example </a:t>
            </a:r>
            <a:r>
              <a:rPr lang="en-US" u="sng" dirty="0"/>
              <a:t>not</a:t>
            </a:r>
            <a:r>
              <a:rPr lang="en-US" dirty="0"/>
              <a:t> to use: “Secure &amp; </a:t>
            </a:r>
            <a:r>
              <a:rPr lang="en-US" u="sng" dirty="0"/>
              <a:t>user friendly </a:t>
            </a:r>
            <a:r>
              <a:rPr lang="en-US" dirty="0"/>
              <a:t>system will </a:t>
            </a:r>
            <a:r>
              <a:rPr lang="en-US" u="sng" dirty="0"/>
              <a:t>help</a:t>
            </a:r>
            <a:r>
              <a:rPr lang="en-US" dirty="0"/>
              <a:t> sales staff </a:t>
            </a:r>
            <a:r>
              <a:rPr lang="en-US" u="sng" dirty="0"/>
              <a:t>provide</a:t>
            </a:r>
            <a:r>
              <a:rPr lang="en-US" dirty="0"/>
              <a:t> remote insurance quotes.”</a:t>
            </a:r>
          </a:p>
          <a:p>
            <a:endParaRPr lang="en-US" dirty="0"/>
          </a:p>
          <a:p>
            <a:endParaRPr 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612952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dirty="0"/>
              <a:t>Mission Statement Example</a:t>
            </a:r>
          </a:p>
        </p:txBody>
      </p:sp>
      <p:sp>
        <p:nvSpPr>
          <p:cNvPr id="3" name="Content Placeholder 2"/>
          <p:cNvSpPr>
            <a:spLocks noGrp="1"/>
          </p:cNvSpPr>
          <p:nvPr>
            <p:ph idx="1"/>
          </p:nvPr>
        </p:nvSpPr>
        <p:spPr>
          <a:xfrm>
            <a:off x="381000" y="1447800"/>
            <a:ext cx="7924800" cy="4495800"/>
          </a:xfrm>
        </p:spPr>
        <p:txBody>
          <a:bodyPr>
            <a:normAutofit/>
          </a:bodyPr>
          <a:lstStyle/>
          <a:p>
            <a:pPr marL="0" indent="0">
              <a:buNone/>
            </a:pPr>
            <a:r>
              <a:rPr lang="en-US" sz="2800" i="1" dirty="0" err="1"/>
              <a:t>quickMessage</a:t>
            </a:r>
            <a:r>
              <a:rPr lang="en-US" sz="2800" dirty="0"/>
              <a:t> is a browser-based chat platform for enterprise users. </a:t>
            </a:r>
            <a:r>
              <a:rPr lang="en-US" sz="2800" i="1" dirty="0" err="1"/>
              <a:t>quickMessage</a:t>
            </a:r>
            <a:r>
              <a:rPr lang="en-US" sz="2800" dirty="0"/>
              <a:t> allows users to review and manage their contact list and message contacts within the organization.  </a:t>
            </a:r>
            <a:r>
              <a:rPr lang="en-US" sz="2800" i="1" dirty="0" err="1"/>
              <a:t>quickMessage</a:t>
            </a:r>
            <a:r>
              <a:rPr lang="en-US" sz="2800" dirty="0"/>
              <a:t> uses an intuitive and minimalist design interface and integrates with the organization’s Directory listing for prepopulated contact lists.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576826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dirty="0"/>
              <a:t>Mission Statement Example</a:t>
            </a:r>
          </a:p>
        </p:txBody>
      </p:sp>
      <p:sp>
        <p:nvSpPr>
          <p:cNvPr id="3" name="Content Placeholder 2"/>
          <p:cNvSpPr>
            <a:spLocks noGrp="1"/>
          </p:cNvSpPr>
          <p:nvPr>
            <p:ph idx="1"/>
          </p:nvPr>
        </p:nvSpPr>
        <p:spPr>
          <a:xfrm>
            <a:off x="457200" y="1417638"/>
            <a:ext cx="7924800" cy="4495800"/>
          </a:xfrm>
        </p:spPr>
        <p:txBody>
          <a:bodyPr>
            <a:normAutofit/>
          </a:bodyPr>
          <a:lstStyle/>
          <a:p>
            <a:pPr marL="0" indent="0">
              <a:buNone/>
            </a:pPr>
            <a:r>
              <a:rPr lang="en-US" sz="2800" i="1" dirty="0" err="1"/>
              <a:t>quickMessage</a:t>
            </a:r>
            <a:r>
              <a:rPr lang="en-US" sz="2800" dirty="0"/>
              <a:t> is a browser-based chat platform for </a:t>
            </a:r>
            <a:r>
              <a:rPr lang="en-US" sz="2800" dirty="0">
                <a:solidFill>
                  <a:srgbClr val="FF0000"/>
                </a:solidFill>
              </a:rPr>
              <a:t>enterprise</a:t>
            </a:r>
            <a:r>
              <a:rPr lang="en-US" sz="2800" dirty="0"/>
              <a:t> users. </a:t>
            </a:r>
            <a:r>
              <a:rPr lang="en-US" sz="2800" i="1" dirty="0" err="1"/>
              <a:t>quickMessage</a:t>
            </a:r>
            <a:r>
              <a:rPr lang="en-US" sz="2800" dirty="0"/>
              <a:t> allows users to review and manage their contact list and message contacts within the organization.  </a:t>
            </a:r>
            <a:r>
              <a:rPr lang="en-US" sz="2800" i="1" dirty="0" err="1"/>
              <a:t>quickMessage</a:t>
            </a:r>
            <a:r>
              <a:rPr lang="en-US" sz="2800" dirty="0"/>
              <a:t> </a:t>
            </a:r>
            <a:r>
              <a:rPr lang="en-US" sz="2800" dirty="0">
                <a:solidFill>
                  <a:srgbClr val="FF0000"/>
                </a:solidFill>
              </a:rPr>
              <a:t>uses an intuitive and minimalist design interface and </a:t>
            </a:r>
            <a:r>
              <a:rPr lang="en-US" sz="2800" dirty="0"/>
              <a:t>integrates with the organization’s Directory listing for prepopulated contact lists.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0198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100" dirty="0"/>
              <a:t>Functional Requirements</a:t>
            </a:r>
          </a:p>
        </p:txBody>
      </p:sp>
      <p:sp>
        <p:nvSpPr>
          <p:cNvPr id="3" name="Content Placeholder 2"/>
          <p:cNvSpPr>
            <a:spLocks noGrp="1"/>
          </p:cNvSpPr>
          <p:nvPr>
            <p:ph idx="1"/>
          </p:nvPr>
        </p:nvSpPr>
        <p:spPr>
          <a:xfrm>
            <a:off x="457200" y="1295400"/>
            <a:ext cx="8458200" cy="5334000"/>
          </a:xfrm>
        </p:spPr>
        <p:txBody>
          <a:bodyPr>
            <a:normAutofit fontScale="70000" lnSpcReduction="20000"/>
          </a:bodyPr>
          <a:lstStyle/>
          <a:p>
            <a:r>
              <a:rPr lang="en-US" sz="3600" dirty="0"/>
              <a:t>One sentence, one topic only.</a:t>
            </a:r>
          </a:p>
          <a:p>
            <a:r>
              <a:rPr lang="en-US" sz="3600" dirty="0"/>
              <a:t>Summary of the functionality, not step by step process (this is a use case).</a:t>
            </a:r>
          </a:p>
          <a:p>
            <a:r>
              <a:rPr lang="en-US" sz="3600" dirty="0"/>
              <a:t>Expand the mission statement by describing system functionality. </a:t>
            </a:r>
          </a:p>
          <a:p>
            <a:r>
              <a:rPr lang="en-US" sz="3600" u="sng" dirty="0"/>
              <a:t>WHAT</a:t>
            </a:r>
            <a:r>
              <a:rPr lang="en-US" sz="3600" dirty="0"/>
              <a:t> System </a:t>
            </a:r>
            <a:r>
              <a:rPr lang="en-US" sz="3600" u="sng" dirty="0"/>
              <a:t>DOES</a:t>
            </a:r>
            <a:r>
              <a:rPr lang="en-US" sz="3600" dirty="0"/>
              <a:t>: System shall do…</a:t>
            </a:r>
          </a:p>
          <a:p>
            <a:r>
              <a:rPr lang="en-US" sz="3600" dirty="0"/>
              <a:t>Are these consistent with the mission statement?</a:t>
            </a:r>
          </a:p>
          <a:p>
            <a:r>
              <a:rPr lang="en-US" sz="3600" dirty="0"/>
              <a:t>Understand Functional Requirements vs. System Constraints/Non Functional Requirements, many students mix these up.</a:t>
            </a:r>
          </a:p>
          <a:p>
            <a:pPr lvl="1"/>
            <a:r>
              <a:rPr lang="en-US" sz="3400" u="sng" dirty="0"/>
              <a:t>Not HOW </a:t>
            </a:r>
            <a:r>
              <a:rPr lang="en-US" sz="3400" dirty="0"/>
              <a:t>(design decisions) for implementing these requirements, these are constraints.</a:t>
            </a:r>
          </a:p>
          <a:p>
            <a:pPr lvl="1"/>
            <a:r>
              <a:rPr lang="en-US" sz="3400" u="sng" dirty="0"/>
              <a:t>Not the Quality </a:t>
            </a:r>
            <a:r>
              <a:rPr lang="en-US" sz="3400" dirty="0"/>
              <a:t>of system (Measurable acceptable) these are non-functional quality requirements </a:t>
            </a:r>
          </a:p>
          <a:p>
            <a:r>
              <a:rPr lang="en-US" sz="3600" dirty="0"/>
              <a:t>Where do GUI Requirements fit?</a:t>
            </a:r>
          </a:p>
          <a:p>
            <a:pPr marL="0" indent="0">
              <a:buNone/>
            </a:pPr>
            <a:endParaRPr lang="en-US" sz="3600" dirty="0"/>
          </a:p>
          <a:p>
            <a:endParaRPr lang="en-US" sz="3500" b="1" dirty="0"/>
          </a:p>
          <a:p>
            <a:endParaRPr lang="en-US" dirty="0"/>
          </a:p>
          <a:p>
            <a:endParaRPr 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322340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100" dirty="0"/>
              <a:t>Functional Requirements</a:t>
            </a:r>
          </a:p>
        </p:txBody>
      </p:sp>
      <p:sp>
        <p:nvSpPr>
          <p:cNvPr id="3" name="Content Placeholder 2"/>
          <p:cNvSpPr>
            <a:spLocks noGrp="1"/>
          </p:cNvSpPr>
          <p:nvPr>
            <p:ph idx="1"/>
          </p:nvPr>
        </p:nvSpPr>
        <p:spPr>
          <a:xfrm>
            <a:off x="457200" y="1295400"/>
            <a:ext cx="8458200" cy="5334000"/>
          </a:xfrm>
        </p:spPr>
        <p:txBody>
          <a:bodyPr>
            <a:normAutofit fontScale="92500" lnSpcReduction="20000"/>
          </a:bodyPr>
          <a:lstStyle/>
          <a:p>
            <a:pPr marL="514350" indent="-514350">
              <a:buFont typeface="+mj-lt"/>
              <a:buAutoNum type="arabicPeriod"/>
            </a:pPr>
            <a:r>
              <a:rPr lang="en-US" i="1" dirty="0" err="1"/>
              <a:t>quickMessage</a:t>
            </a:r>
            <a:r>
              <a:rPr lang="en-US" dirty="0"/>
              <a:t> shall allow a </a:t>
            </a:r>
            <a:r>
              <a:rPr lang="en-US" i="1" dirty="0"/>
              <a:t>Sender</a:t>
            </a:r>
            <a:r>
              <a:rPr lang="en-US" dirty="0"/>
              <a:t> to send a message to another user or a group of users within the organization.</a:t>
            </a:r>
          </a:p>
          <a:p>
            <a:pPr marL="514350" indent="-514350">
              <a:buFont typeface="+mj-lt"/>
              <a:buAutoNum type="arabicPeriod"/>
            </a:pPr>
            <a:r>
              <a:rPr lang="en-US" i="1" dirty="0" err="1"/>
              <a:t>quickMessage</a:t>
            </a:r>
            <a:r>
              <a:rPr lang="en-US" dirty="0"/>
              <a:t> contact list:</a:t>
            </a:r>
          </a:p>
          <a:p>
            <a:pPr marL="971550" lvl="1" indent="-514350">
              <a:buFont typeface="+mj-lt"/>
              <a:buAutoNum type="alphaLcParenR"/>
            </a:pPr>
            <a:r>
              <a:rPr lang="en-US" i="1" dirty="0" err="1"/>
              <a:t>quickMessage</a:t>
            </a:r>
            <a:r>
              <a:rPr lang="en-US" dirty="0"/>
              <a:t> shall allow </a:t>
            </a:r>
            <a:r>
              <a:rPr lang="en-US" i="1" dirty="0"/>
              <a:t>Sender</a:t>
            </a:r>
            <a:r>
              <a:rPr lang="en-US" dirty="0"/>
              <a:t> to search for another user</a:t>
            </a:r>
          </a:p>
          <a:p>
            <a:pPr marL="971550" lvl="1" indent="-514350">
              <a:buFont typeface="+mj-lt"/>
              <a:buAutoNum type="alphaLcParenR"/>
            </a:pPr>
            <a:r>
              <a:rPr lang="en-US" i="1" dirty="0" err="1"/>
              <a:t>quickMessage</a:t>
            </a:r>
            <a:r>
              <a:rPr lang="en-US" dirty="0"/>
              <a:t> shall allow </a:t>
            </a:r>
            <a:r>
              <a:rPr lang="en-US" i="1" dirty="0"/>
              <a:t>Sender</a:t>
            </a:r>
            <a:r>
              <a:rPr lang="en-US" dirty="0"/>
              <a:t> to review a directory contact list by department “groups”.</a:t>
            </a:r>
          </a:p>
          <a:p>
            <a:pPr marL="971550" lvl="1" indent="-514350">
              <a:buFont typeface="+mj-lt"/>
              <a:buAutoNum type="alphaLcParenR"/>
            </a:pPr>
            <a:r>
              <a:rPr lang="en-US" i="1" dirty="0" err="1"/>
              <a:t>quickMessage</a:t>
            </a:r>
            <a:r>
              <a:rPr lang="en-US" dirty="0"/>
              <a:t> shall allow </a:t>
            </a:r>
            <a:r>
              <a:rPr lang="en-US" i="1" dirty="0"/>
              <a:t>Sender</a:t>
            </a:r>
            <a:r>
              <a:rPr lang="en-US" dirty="0"/>
              <a:t> to create favorite contact list.</a:t>
            </a:r>
          </a:p>
          <a:p>
            <a:pPr marL="514350" indent="-514350">
              <a:buFont typeface="+mj-lt"/>
              <a:buAutoNum type="arabicPeriod"/>
            </a:pPr>
            <a:r>
              <a:rPr lang="en-US" i="1" dirty="0" err="1"/>
              <a:t>quickMessage</a:t>
            </a:r>
            <a:r>
              <a:rPr lang="en-US" dirty="0"/>
              <a:t> shall allow </a:t>
            </a:r>
            <a:r>
              <a:rPr lang="en-US" i="1" dirty="0"/>
              <a:t>Sender</a:t>
            </a:r>
            <a:r>
              <a:rPr lang="en-US" dirty="0"/>
              <a:t> to set status such as available or busy.</a:t>
            </a:r>
          </a:p>
          <a:p>
            <a:pPr marL="514350" indent="-514350">
              <a:buFont typeface="+mj-lt"/>
              <a:buAutoNum type="arabicPeriod"/>
            </a:pPr>
            <a:r>
              <a:rPr lang="en-US" dirty="0"/>
              <a:t>………</a:t>
            </a:r>
          </a:p>
          <a:p>
            <a:pPr marL="0" indent="0">
              <a:buNone/>
            </a:pPr>
            <a:endParaRPr lang="en-US" sz="3600" dirty="0"/>
          </a:p>
          <a:p>
            <a:endParaRPr lang="en-US" sz="3500" b="1" dirty="0"/>
          </a:p>
          <a:p>
            <a:endParaRPr lang="en-US" dirty="0"/>
          </a:p>
          <a:p>
            <a:endParaRPr 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51375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000" dirty="0"/>
              <a:t>Functional Requirements</a:t>
            </a:r>
          </a:p>
        </p:txBody>
      </p:sp>
      <p:sp>
        <p:nvSpPr>
          <p:cNvPr id="3" name="Content Placeholder 2"/>
          <p:cNvSpPr>
            <a:spLocks noGrp="1"/>
          </p:cNvSpPr>
          <p:nvPr>
            <p:ph idx="1"/>
          </p:nvPr>
        </p:nvSpPr>
        <p:spPr>
          <a:xfrm>
            <a:off x="685800" y="1295400"/>
            <a:ext cx="8153400" cy="5410200"/>
          </a:xfrm>
        </p:spPr>
        <p:txBody>
          <a:bodyPr>
            <a:normAutofit/>
          </a:bodyPr>
          <a:lstStyle/>
          <a:p>
            <a:pPr marL="0" indent="0" algn="ctr">
              <a:buNone/>
            </a:pPr>
            <a:r>
              <a:rPr lang="en-US" sz="3600" dirty="0"/>
              <a:t>How many requirements is enough?</a:t>
            </a:r>
          </a:p>
          <a:p>
            <a:pPr algn="ctr"/>
            <a:endParaRPr lang="en-US" sz="3500" b="1" dirty="0"/>
          </a:p>
          <a:p>
            <a:pPr algn="ctr"/>
            <a:endParaRPr lang="en-US" dirty="0"/>
          </a:p>
          <a:p>
            <a:pPr algn="ctr"/>
            <a:endParaRPr 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2" descr="AI Written, AI Read cartoon">
            <a:extLst>
              <a:ext uri="{FF2B5EF4-FFF2-40B4-BE49-F238E27FC236}">
                <a16:creationId xmlns:a16="http://schemas.microsoft.com/office/drawing/2014/main" id="{28BB06F5-F01F-C2C9-BF3D-9DC630ECFC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500" y="2590800"/>
            <a:ext cx="6934200" cy="36284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6A4F740-AB77-E1F9-4EC5-D30E65A14F33}"/>
              </a:ext>
            </a:extLst>
          </p:cNvPr>
          <p:cNvSpPr txBox="1"/>
          <p:nvPr/>
        </p:nvSpPr>
        <p:spPr>
          <a:xfrm>
            <a:off x="1219200" y="6488668"/>
            <a:ext cx="4572000" cy="369332"/>
          </a:xfrm>
          <a:prstGeom prst="rect">
            <a:avLst/>
          </a:prstGeom>
          <a:noFill/>
        </p:spPr>
        <p:txBody>
          <a:bodyPr wrap="square">
            <a:spAutoFit/>
          </a:bodyPr>
          <a:lstStyle/>
          <a:p>
            <a:r>
              <a:rPr lang="en-US" dirty="0"/>
              <a:t>https://marketoonist.com/</a:t>
            </a:r>
          </a:p>
        </p:txBody>
      </p:sp>
    </p:spTree>
    <p:extLst>
      <p:ext uri="{BB962C8B-B14F-4D97-AF65-F5344CB8AC3E}">
        <p14:creationId xmlns:p14="http://schemas.microsoft.com/office/powerpoint/2010/main" val="14553252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System Level Use Cases</a:t>
            </a:r>
            <a:br>
              <a:rPr lang="en-US" b="1" dirty="0"/>
            </a:br>
            <a:endParaRPr lang="en-US" dirty="0"/>
          </a:p>
        </p:txBody>
      </p:sp>
      <p:sp>
        <p:nvSpPr>
          <p:cNvPr id="3" name="Content Placeholder 2"/>
          <p:cNvSpPr>
            <a:spLocks noGrp="1"/>
          </p:cNvSpPr>
          <p:nvPr>
            <p:ph idx="1"/>
          </p:nvPr>
        </p:nvSpPr>
        <p:spPr>
          <a:xfrm>
            <a:off x="457200" y="1295400"/>
            <a:ext cx="8229600" cy="5181600"/>
          </a:xfrm>
        </p:spPr>
        <p:txBody>
          <a:bodyPr>
            <a:normAutofit fontScale="40000" lnSpcReduction="20000"/>
          </a:bodyPr>
          <a:lstStyle/>
          <a:p>
            <a:pPr>
              <a:spcBef>
                <a:spcPts val="1800"/>
              </a:spcBef>
            </a:pPr>
            <a:r>
              <a:rPr lang="en-US" sz="6500" dirty="0"/>
              <a:t>Use Case Is a series of steps between a user and system.</a:t>
            </a:r>
          </a:p>
          <a:p>
            <a:pPr lvl="0"/>
            <a:r>
              <a:rPr lang="en-US" sz="6500" dirty="0"/>
              <a:t>A story-like sequence of user actions and system responses. </a:t>
            </a:r>
          </a:p>
          <a:p>
            <a:pPr lvl="0"/>
            <a:r>
              <a:rPr lang="en-US" sz="6500" dirty="0"/>
              <a:t>Use cases are a method for specifying the desired system behavior</a:t>
            </a:r>
          </a:p>
          <a:p>
            <a:pPr lvl="0"/>
            <a:endParaRPr lang="en-US" sz="6500" dirty="0"/>
          </a:p>
          <a:p>
            <a:pPr lvl="0"/>
            <a:r>
              <a:rPr lang="en-US" sz="6500" dirty="0"/>
              <a:t>System Use Case: This is a very top Level Use Case, try to involve several functional requirements.</a:t>
            </a:r>
          </a:p>
          <a:p>
            <a:r>
              <a:rPr lang="en-US" sz="6500" dirty="0"/>
              <a:t>Maintain consistency with naming of actors.</a:t>
            </a:r>
          </a:p>
          <a:p>
            <a:pPr lvl="0"/>
            <a:r>
              <a:rPr lang="en-US" sz="6500" dirty="0"/>
              <a:t>You may not be able to show all functionality with a system level use case, just focus on most important ones.</a:t>
            </a:r>
          </a:p>
          <a:p>
            <a:pPr lvl="0"/>
            <a:r>
              <a:rPr lang="en-US" sz="6500" dirty="0"/>
              <a:t>Focus on what you outlined in the mission statement, can you derive 2-3 key system level use cases?</a:t>
            </a:r>
          </a:p>
          <a:p>
            <a:pPr lvl="0"/>
            <a:endParaRPr lang="en-US" sz="3600" dirty="0"/>
          </a:p>
          <a:p>
            <a:pPr marL="0" indent="0">
              <a:buNone/>
            </a:pPr>
            <a:endParaRPr lang="en-US" sz="3600" dirty="0"/>
          </a:p>
          <a:p>
            <a:endParaRPr lang="en-US" sz="3500" b="1" dirty="0"/>
          </a:p>
          <a:p>
            <a:endParaRPr lang="en-US" dirty="0"/>
          </a:p>
          <a:p>
            <a:endParaRPr 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511198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000" dirty="0"/>
              <a:t>System Level Use Case example: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Table 7">
            <a:extLst>
              <a:ext uri="{FF2B5EF4-FFF2-40B4-BE49-F238E27FC236}">
                <a16:creationId xmlns:a16="http://schemas.microsoft.com/office/drawing/2014/main" id="{6E612C76-A9CB-4582-AA05-D54059D4F4B3}"/>
              </a:ext>
            </a:extLst>
          </p:cNvPr>
          <p:cNvGraphicFramePr>
            <a:graphicFrameLocks noGrp="1"/>
          </p:cNvGraphicFramePr>
          <p:nvPr>
            <p:extLst>
              <p:ext uri="{D42A27DB-BD31-4B8C-83A1-F6EECF244321}">
                <p14:modId xmlns:p14="http://schemas.microsoft.com/office/powerpoint/2010/main" val="851371244"/>
              </p:ext>
            </p:extLst>
          </p:nvPr>
        </p:nvGraphicFramePr>
        <p:xfrm>
          <a:off x="617815" y="1365458"/>
          <a:ext cx="7543799" cy="5188972"/>
        </p:xfrm>
        <a:graphic>
          <a:graphicData uri="http://schemas.openxmlformats.org/drawingml/2006/table">
            <a:tbl>
              <a:tblPr firstRow="1" firstCol="1" bandRow="1" bandCol="1"/>
              <a:tblGrid>
                <a:gridCol w="1495442">
                  <a:extLst>
                    <a:ext uri="{9D8B030D-6E8A-4147-A177-3AD203B41FA5}">
                      <a16:colId xmlns:a16="http://schemas.microsoft.com/office/drawing/2014/main" val="3127048851"/>
                    </a:ext>
                  </a:extLst>
                </a:gridCol>
                <a:gridCol w="2512201">
                  <a:extLst>
                    <a:ext uri="{9D8B030D-6E8A-4147-A177-3AD203B41FA5}">
                      <a16:colId xmlns:a16="http://schemas.microsoft.com/office/drawing/2014/main" val="3743095872"/>
                    </a:ext>
                  </a:extLst>
                </a:gridCol>
                <a:gridCol w="3536156">
                  <a:extLst>
                    <a:ext uri="{9D8B030D-6E8A-4147-A177-3AD203B41FA5}">
                      <a16:colId xmlns:a16="http://schemas.microsoft.com/office/drawing/2014/main" val="3941027142"/>
                    </a:ext>
                  </a:extLst>
                </a:gridCol>
              </a:tblGrid>
              <a:tr h="389237">
                <a:tc>
                  <a:txBody>
                    <a:bodyPr/>
                    <a:lstStyle/>
                    <a:p>
                      <a:pPr marL="0" marR="0">
                        <a:spcBef>
                          <a:spcPts val="0"/>
                        </a:spcBef>
                        <a:spcAft>
                          <a:spcPts val="0"/>
                        </a:spcAft>
                      </a:pPr>
                      <a:r>
                        <a:rPr lang="en-US" sz="1800" b="1">
                          <a:solidFill>
                            <a:srgbClr val="000000"/>
                          </a:solidFill>
                          <a:effectLst/>
                          <a:latin typeface="+mn-lt"/>
                          <a:ea typeface="Times New Roman" panose="02020603050405020304" pitchFamily="18" charset="0"/>
                        </a:rPr>
                        <a:t>Actor: </a:t>
                      </a:r>
                      <a:endParaRPr lang="en-US" sz="18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800" dirty="0">
                          <a:solidFill>
                            <a:srgbClr val="000000"/>
                          </a:solidFill>
                          <a:effectLst/>
                          <a:latin typeface="+mn-lt"/>
                          <a:ea typeface="Times New Roman" panose="02020603050405020304" pitchFamily="18" charset="0"/>
                        </a:rPr>
                        <a:t> Sender</a:t>
                      </a:r>
                      <a:endParaRPr lang="en-US" sz="18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37007396"/>
                  </a:ext>
                </a:extLst>
              </a:tr>
              <a:tr h="781810">
                <a:tc>
                  <a:txBody>
                    <a:bodyPr/>
                    <a:lstStyle/>
                    <a:p>
                      <a:pPr marL="0" marR="0">
                        <a:spcBef>
                          <a:spcPts val="0"/>
                        </a:spcBef>
                        <a:spcAft>
                          <a:spcPts val="0"/>
                        </a:spcAft>
                      </a:pPr>
                      <a:r>
                        <a:rPr lang="en-US" sz="1800" b="1">
                          <a:solidFill>
                            <a:srgbClr val="000000"/>
                          </a:solidFill>
                          <a:effectLst/>
                          <a:latin typeface="+mn-lt"/>
                          <a:ea typeface="Times New Roman" panose="02020603050405020304" pitchFamily="18" charset="0"/>
                        </a:rPr>
                        <a:t>Description:</a:t>
                      </a:r>
                      <a:endParaRPr lang="en-US" sz="18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800" dirty="0">
                          <a:solidFill>
                            <a:srgbClr val="000000"/>
                          </a:solidFill>
                          <a:effectLst/>
                          <a:latin typeface="+mn-lt"/>
                          <a:ea typeface="Times New Roman" panose="02020603050405020304" pitchFamily="18" charset="0"/>
                        </a:rPr>
                        <a:t> This use case shows steps of how </a:t>
                      </a:r>
                      <a:r>
                        <a:rPr lang="en-US" i="1" dirty="0" err="1"/>
                        <a:t>quickMessage</a:t>
                      </a:r>
                      <a:r>
                        <a:rPr lang="en-US" dirty="0"/>
                        <a:t> shall allow a </a:t>
                      </a:r>
                      <a:r>
                        <a:rPr lang="en-US" i="1" dirty="0"/>
                        <a:t>Sender</a:t>
                      </a:r>
                      <a:r>
                        <a:rPr lang="en-US" dirty="0"/>
                        <a:t> to send a message to another user or a group of users within the organization.</a:t>
                      </a:r>
                      <a:endParaRPr lang="en-US" sz="18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217568129"/>
                  </a:ext>
                </a:extLst>
              </a:tr>
              <a:tr h="389237">
                <a:tc>
                  <a:txBody>
                    <a:bodyPr/>
                    <a:lstStyle/>
                    <a:p>
                      <a:pPr marL="0" marR="0">
                        <a:spcBef>
                          <a:spcPts val="0"/>
                        </a:spcBef>
                        <a:spcAft>
                          <a:spcPts val="0"/>
                        </a:spcAft>
                      </a:pPr>
                      <a:r>
                        <a:rPr lang="en-US" sz="1800" b="1" dirty="0">
                          <a:effectLst/>
                          <a:latin typeface="+mn-lt"/>
                          <a:ea typeface="Times New Roman" panose="02020603050405020304" pitchFamily="18" charset="0"/>
                        </a:rPr>
                        <a:t>Step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effectLst/>
                          <a:latin typeface="+mn-lt"/>
                          <a:ea typeface="Times New Roman" panose="02020603050405020304" pitchFamily="18" charset="0"/>
                        </a:rPr>
                        <a:t>Actor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b="1" dirty="0">
                          <a:solidFill>
                            <a:schemeClr val="tx1"/>
                          </a:solidFill>
                          <a:effectLst/>
                          <a:latin typeface="+mn-lt"/>
                          <a:ea typeface="Times New Roman" panose="02020603050405020304" pitchFamily="18" charset="0"/>
                        </a:rPr>
                        <a:t>System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0804216"/>
                  </a:ext>
                </a:extLst>
              </a:tr>
              <a:tr h="521207">
                <a:tc>
                  <a:txBody>
                    <a:bodyPr/>
                    <a:lstStyle/>
                    <a:p>
                      <a:pPr marL="0" marR="0">
                        <a:spcBef>
                          <a:spcPts val="0"/>
                        </a:spcBef>
                        <a:spcAft>
                          <a:spcPts val="0"/>
                        </a:spcAft>
                      </a:pPr>
                      <a:r>
                        <a:rPr lang="en-US" sz="1800" b="1">
                          <a:solidFill>
                            <a:srgbClr val="000000"/>
                          </a:solidFill>
                          <a:effectLst/>
                          <a:latin typeface="+mn-lt"/>
                          <a:ea typeface="Times New Roman" panose="02020603050405020304" pitchFamily="18" charset="0"/>
                        </a:rPr>
                        <a:t>1</a:t>
                      </a:r>
                      <a:endParaRPr lang="en-US" sz="18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mn-lt"/>
                          <a:ea typeface="Times New Roman" panose="02020603050405020304" pitchFamily="18" charset="0"/>
                        </a:rPr>
                        <a:t> </a:t>
                      </a:r>
                      <a:r>
                        <a:rPr lang="en-US" sz="1800" dirty="0">
                          <a:latin typeface="+mn-lt"/>
                        </a:rPr>
                        <a:t>Sender opens the </a:t>
                      </a:r>
                      <a:r>
                        <a:rPr lang="en-US" sz="1800" i="1" dirty="0" err="1">
                          <a:latin typeface="+mn-lt"/>
                        </a:rPr>
                        <a:t>quickMessage</a:t>
                      </a:r>
                      <a:r>
                        <a:rPr lang="en-US" sz="1800" i="1" dirty="0">
                          <a:latin typeface="+mn-lt"/>
                        </a:rPr>
                        <a:t>.</a:t>
                      </a:r>
                      <a:endParaRPr lang="en-US" sz="1800" dirty="0">
                        <a:latin typeface="+mn-l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solidFill>
                            <a:srgbClr val="000000"/>
                          </a:solidFill>
                          <a:effectLst/>
                          <a:latin typeface="+mn-lt"/>
                          <a:ea typeface="Times New Roman" panose="02020603050405020304" pitchFamily="18" charset="0"/>
                        </a:rPr>
                        <a:t> </a:t>
                      </a:r>
                      <a:r>
                        <a:rPr lang="en-US" sz="1800" i="1" dirty="0" err="1">
                          <a:latin typeface="+mn-lt"/>
                        </a:rPr>
                        <a:t>quickMessage</a:t>
                      </a:r>
                      <a:r>
                        <a:rPr lang="en-US" sz="1800" dirty="0">
                          <a:latin typeface="+mn-lt"/>
                        </a:rPr>
                        <a:t> displays contact list.</a:t>
                      </a:r>
                      <a:endParaRPr lang="en-US" sz="18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3513274"/>
                  </a:ext>
                </a:extLst>
              </a:tr>
              <a:tr h="533718">
                <a:tc>
                  <a:txBody>
                    <a:bodyPr/>
                    <a:lstStyle/>
                    <a:p>
                      <a:pPr marL="0" marR="0">
                        <a:spcBef>
                          <a:spcPts val="0"/>
                        </a:spcBef>
                        <a:spcAft>
                          <a:spcPts val="0"/>
                        </a:spcAft>
                      </a:pPr>
                      <a:r>
                        <a:rPr lang="en-US" sz="1800" b="1">
                          <a:solidFill>
                            <a:srgbClr val="000000"/>
                          </a:solidFill>
                          <a:effectLst/>
                          <a:latin typeface="+mn-lt"/>
                          <a:ea typeface="Times New Roman" panose="02020603050405020304" pitchFamily="18" charset="0"/>
                        </a:rPr>
                        <a:t>2</a:t>
                      </a:r>
                      <a:endParaRPr lang="en-US" sz="18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solidFill>
                            <a:srgbClr val="000000"/>
                          </a:solidFill>
                          <a:effectLst/>
                          <a:latin typeface="+mn-lt"/>
                          <a:ea typeface="Times New Roman" panose="02020603050405020304" pitchFamily="18" charset="0"/>
                        </a:rPr>
                        <a:t> </a:t>
                      </a:r>
                      <a:r>
                        <a:rPr lang="en-US" sz="1800" dirty="0">
                          <a:latin typeface="+mn-lt"/>
                        </a:rPr>
                        <a:t>Sender selects a contact.</a:t>
                      </a:r>
                      <a:endParaRPr lang="en-US" sz="18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800" dirty="0">
                          <a:solidFill>
                            <a:srgbClr val="000000"/>
                          </a:solidFill>
                          <a:effectLst/>
                          <a:latin typeface="+mn-lt"/>
                          <a:ea typeface="Times New Roman" panose="02020603050405020304" pitchFamily="18" charset="0"/>
                        </a:rPr>
                        <a:t> </a:t>
                      </a:r>
                      <a:r>
                        <a:rPr lang="en-US" sz="1800" i="1" dirty="0" err="1">
                          <a:latin typeface="+mn-lt"/>
                        </a:rPr>
                        <a:t>quickMessage</a:t>
                      </a:r>
                      <a:r>
                        <a:rPr lang="en-US" sz="1800" dirty="0">
                          <a:latin typeface="+mn-lt"/>
                        </a:rPr>
                        <a:t> displays a chat window with the selected contact.</a:t>
                      </a:r>
                      <a:endParaRPr lang="en-US" sz="18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343104"/>
                  </a:ext>
                </a:extLst>
              </a:tr>
              <a:tr h="888828">
                <a:tc>
                  <a:txBody>
                    <a:bodyPr/>
                    <a:lstStyle/>
                    <a:p>
                      <a:pPr marL="0" marR="0">
                        <a:spcBef>
                          <a:spcPts val="0"/>
                        </a:spcBef>
                        <a:spcAft>
                          <a:spcPts val="0"/>
                        </a:spcAft>
                      </a:pPr>
                      <a:r>
                        <a:rPr lang="en-US" sz="1800" b="1">
                          <a:solidFill>
                            <a:srgbClr val="000000"/>
                          </a:solidFill>
                          <a:effectLst/>
                          <a:latin typeface="+mn-lt"/>
                          <a:ea typeface="Times New Roman" panose="02020603050405020304" pitchFamily="18" charset="0"/>
                        </a:rPr>
                        <a:t>3</a:t>
                      </a:r>
                      <a:endParaRPr lang="en-US" sz="18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mn-lt"/>
                          <a:ea typeface="Times New Roman" panose="02020603050405020304" pitchFamily="18" charset="0"/>
                        </a:rPr>
                        <a:t> </a:t>
                      </a:r>
                      <a:r>
                        <a:rPr lang="en-US" sz="1800" dirty="0">
                          <a:latin typeface="+mn-lt"/>
                        </a:rPr>
                        <a:t>Sender enters text into the chat window and clicks send.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mn-lt"/>
                          <a:ea typeface="Times New Roman" panose="02020603050405020304" pitchFamily="18" charset="0"/>
                        </a:rPr>
                        <a:t> </a:t>
                      </a:r>
                      <a:r>
                        <a:rPr lang="en-US" sz="1800" i="1" dirty="0" err="1">
                          <a:latin typeface="+mn-lt"/>
                        </a:rPr>
                        <a:t>quickMessage</a:t>
                      </a:r>
                      <a:r>
                        <a:rPr lang="en-US" sz="1800" dirty="0">
                          <a:latin typeface="+mn-lt"/>
                        </a:rPr>
                        <a:t> displays entered text by Sender.</a:t>
                      </a:r>
                    </a:p>
                    <a:p>
                      <a:pPr marL="0" marR="0">
                        <a:spcBef>
                          <a:spcPts val="0"/>
                        </a:spcBef>
                        <a:spcAft>
                          <a:spcPts val="0"/>
                        </a:spcAft>
                      </a:pPr>
                      <a:endParaRPr lang="en-US" sz="18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344038"/>
                  </a:ext>
                </a:extLst>
              </a:tr>
              <a:tr h="781810">
                <a:tc>
                  <a:txBody>
                    <a:bodyPr/>
                    <a:lstStyle/>
                    <a:p>
                      <a:pPr marL="0" marR="0">
                        <a:spcBef>
                          <a:spcPts val="0"/>
                        </a:spcBef>
                        <a:spcAft>
                          <a:spcPts val="0"/>
                        </a:spcAft>
                      </a:pPr>
                      <a:r>
                        <a:rPr lang="en-US" sz="1800" b="1">
                          <a:solidFill>
                            <a:srgbClr val="000000"/>
                          </a:solidFill>
                          <a:effectLst/>
                          <a:latin typeface="+mn-lt"/>
                          <a:ea typeface="Times New Roman" panose="02020603050405020304" pitchFamily="18" charset="0"/>
                        </a:rPr>
                        <a:t>4</a:t>
                      </a:r>
                      <a:endParaRPr lang="en-US" sz="18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8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latin typeface="+mn-lt"/>
                        </a:rPr>
                        <a:t>If contact replied, </a:t>
                      </a:r>
                      <a:r>
                        <a:rPr lang="en-US" sz="1800" i="1" dirty="0" err="1">
                          <a:latin typeface="+mn-lt"/>
                        </a:rPr>
                        <a:t>quickMessage</a:t>
                      </a:r>
                      <a:r>
                        <a:rPr lang="en-US" sz="1800" dirty="0">
                          <a:latin typeface="+mn-lt"/>
                        </a:rPr>
                        <a:t> displays reply text from the contact.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892940"/>
                  </a:ext>
                </a:extLst>
              </a:tr>
              <a:tr h="778470">
                <a:tc>
                  <a:txBody>
                    <a:bodyPr/>
                    <a:lstStyle/>
                    <a:p>
                      <a:pPr marL="0" marR="0">
                        <a:spcBef>
                          <a:spcPts val="0"/>
                        </a:spcBef>
                        <a:spcAft>
                          <a:spcPts val="0"/>
                        </a:spcAft>
                      </a:pPr>
                      <a:r>
                        <a:rPr lang="en-US" sz="1800" b="1" dirty="0">
                          <a:solidFill>
                            <a:srgbClr val="000000"/>
                          </a:solidFill>
                          <a:effectLst/>
                          <a:latin typeface="+mn-lt"/>
                          <a:ea typeface="Times New Roman" panose="02020603050405020304" pitchFamily="18" charset="0"/>
                        </a:rPr>
                        <a:t>Alternate Courses:</a:t>
                      </a:r>
                      <a:endParaRPr lang="en-US" sz="18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800" dirty="0">
                          <a:solidFill>
                            <a:srgbClr val="000000"/>
                          </a:solidFill>
                          <a:effectLst/>
                          <a:latin typeface="+mn-lt"/>
                          <a:ea typeface="Times New Roman" panose="02020603050405020304" pitchFamily="18" charset="0"/>
                        </a:rPr>
                        <a:t>(System Alt 4) If contact did not reply, display nothing.</a:t>
                      </a:r>
                      <a:endParaRPr lang="en-US" sz="18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818431611"/>
                  </a:ext>
                </a:extLst>
              </a:tr>
            </a:tbl>
          </a:graphicData>
        </a:graphic>
      </p:graphicFrame>
      <p:sp>
        <p:nvSpPr>
          <p:cNvPr id="9" name="Content Placeholder 2">
            <a:extLst>
              <a:ext uri="{FF2B5EF4-FFF2-40B4-BE49-F238E27FC236}">
                <a16:creationId xmlns:a16="http://schemas.microsoft.com/office/drawing/2014/main" id="{7CF07DF2-3A43-4E63-86CC-EDC3151B6497}"/>
              </a:ext>
            </a:extLst>
          </p:cNvPr>
          <p:cNvSpPr>
            <a:spLocks noGrp="1"/>
          </p:cNvSpPr>
          <p:nvPr>
            <p:ph idx="1"/>
          </p:nvPr>
        </p:nvSpPr>
        <p:spPr>
          <a:xfrm>
            <a:off x="5105400" y="5715000"/>
            <a:ext cx="8229600" cy="5181600"/>
          </a:xfrm>
        </p:spPr>
        <p:txBody>
          <a:bodyPr>
            <a:normAutofit/>
          </a:bodyPr>
          <a:lstStyle/>
          <a:p>
            <a:pPr marL="0" lvl="0" indent="0">
              <a:buNone/>
            </a:pPr>
            <a:endParaRPr lang="en-US" sz="3600" dirty="0"/>
          </a:p>
          <a:p>
            <a:pPr marL="0" indent="0">
              <a:buNone/>
            </a:pPr>
            <a:endParaRPr lang="en-US" sz="3600" dirty="0"/>
          </a:p>
          <a:p>
            <a:endParaRPr lang="en-US" sz="3500" b="1" dirty="0"/>
          </a:p>
          <a:p>
            <a:endParaRPr lang="en-US" dirty="0"/>
          </a:p>
          <a:p>
            <a:endParaRPr lang="en-US" sz="3200" dirty="0"/>
          </a:p>
        </p:txBody>
      </p:sp>
    </p:spTree>
    <p:extLst>
      <p:ext uri="{BB962C8B-B14F-4D97-AF65-F5344CB8AC3E}">
        <p14:creationId xmlns:p14="http://schemas.microsoft.com/office/powerpoint/2010/main" val="11138075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8E7688-A899-4A2E-9C23-6BF23778864E}"/>
              </a:ext>
            </a:extLst>
          </p:cNvPr>
          <p:cNvPicPr>
            <a:picLocks noChangeAspect="1"/>
          </p:cNvPicPr>
          <p:nvPr/>
        </p:nvPicPr>
        <p:blipFill>
          <a:blip r:embed="rId2"/>
          <a:stretch>
            <a:fillRect/>
          </a:stretch>
        </p:blipFill>
        <p:spPr>
          <a:xfrm>
            <a:off x="5257800" y="3733800"/>
            <a:ext cx="3733800" cy="2925543"/>
          </a:xfrm>
          <a:prstGeom prst="rect">
            <a:avLst/>
          </a:prstGeom>
        </p:spPr>
      </p:pic>
      <p:sp>
        <p:nvSpPr>
          <p:cNvPr id="2" name="Title 1"/>
          <p:cNvSpPr>
            <a:spLocks noGrp="1"/>
          </p:cNvSpPr>
          <p:nvPr>
            <p:ph type="title"/>
          </p:nvPr>
        </p:nvSpPr>
        <p:spPr/>
        <p:txBody>
          <a:bodyPr>
            <a:normAutofit/>
          </a:bodyPr>
          <a:lstStyle/>
          <a:p>
            <a:pPr marL="0" indent="0"/>
            <a:r>
              <a:rPr lang="en-US" sz="4000" dirty="0"/>
              <a:t>Activity Diagrams</a:t>
            </a:r>
          </a:p>
        </p:txBody>
      </p:sp>
      <p:sp>
        <p:nvSpPr>
          <p:cNvPr id="3" name="Content Placeholder 2"/>
          <p:cNvSpPr>
            <a:spLocks noGrp="1"/>
          </p:cNvSpPr>
          <p:nvPr>
            <p:ph idx="1"/>
          </p:nvPr>
        </p:nvSpPr>
        <p:spPr>
          <a:xfrm>
            <a:off x="457200" y="1295400"/>
            <a:ext cx="7772400" cy="3505200"/>
          </a:xfrm>
        </p:spPr>
        <p:txBody>
          <a:bodyPr>
            <a:normAutofit/>
          </a:bodyPr>
          <a:lstStyle/>
          <a:p>
            <a:r>
              <a:rPr lang="en-US" sz="2800" dirty="0"/>
              <a:t>Flowcharts are among the oldest graphical methods to depict process. </a:t>
            </a:r>
          </a:p>
          <a:p>
            <a:r>
              <a:rPr lang="en-US" sz="2800" dirty="0"/>
              <a:t>The UML uses an extended form of flowcharts called </a:t>
            </a:r>
            <a:r>
              <a:rPr lang="en-US" sz="2800" b="1" dirty="0"/>
              <a:t>Activity Diagrams</a:t>
            </a:r>
            <a:r>
              <a:rPr lang="en-US" sz="2800" dirty="0"/>
              <a:t>.</a:t>
            </a:r>
          </a:p>
          <a:p>
            <a:r>
              <a:rPr lang="en-US" sz="2800" dirty="0"/>
              <a:t>We will use Activity diagrams to </a:t>
            </a:r>
            <a:endParaRPr lang="en-US" sz="2400" dirty="0"/>
          </a:p>
          <a:p>
            <a:pPr lvl="1"/>
            <a:r>
              <a:rPr lang="en-US" sz="2400" dirty="0"/>
              <a:t>Visualize requirements at high level (a use case) </a:t>
            </a:r>
          </a:p>
          <a:p>
            <a:pPr lvl="1"/>
            <a:r>
              <a:rPr lang="en-US" sz="2400" dirty="0"/>
              <a:t>Design at detailed level (a method)</a:t>
            </a:r>
          </a:p>
          <a:p>
            <a:pPr marL="0" indent="0">
              <a:buNone/>
            </a:pPr>
            <a:endParaRPr lang="en-US" sz="3600" dirty="0"/>
          </a:p>
          <a:p>
            <a:endParaRPr lang="en-US" sz="3500" b="1" dirty="0"/>
          </a:p>
          <a:p>
            <a:endParaRPr lang="en-US" dirty="0"/>
          </a:p>
          <a:p>
            <a:endParaRPr lang="en-US" sz="3200"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1989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System Analysis?</a:t>
            </a:r>
          </a:p>
        </p:txBody>
      </p:sp>
      <p:sp>
        <p:nvSpPr>
          <p:cNvPr id="3" name="Content Placeholder 2"/>
          <p:cNvSpPr>
            <a:spLocks noGrp="1"/>
          </p:cNvSpPr>
          <p:nvPr>
            <p:ph idx="1"/>
          </p:nvPr>
        </p:nvSpPr>
        <p:spPr>
          <a:xfrm>
            <a:off x="457200" y="1600200"/>
            <a:ext cx="8229600" cy="5029200"/>
          </a:xfrm>
        </p:spPr>
        <p:txBody>
          <a:bodyPr>
            <a:normAutofit fontScale="92500" lnSpcReduction="10000"/>
          </a:bodyPr>
          <a:lstStyle/>
          <a:p>
            <a:pPr marL="0" indent="0">
              <a:buNone/>
            </a:pPr>
            <a:r>
              <a:rPr lang="en-US" dirty="0"/>
              <a:t>The course focuses on modern methods of information system Analysis and Design.</a:t>
            </a:r>
          </a:p>
          <a:p>
            <a:pPr marL="0" indent="0">
              <a:buNone/>
            </a:pPr>
            <a:endParaRPr lang="en-US" dirty="0"/>
          </a:p>
          <a:p>
            <a:pPr marL="0" lvl="1" indent="0">
              <a:lnSpc>
                <a:spcPct val="80000"/>
              </a:lnSpc>
              <a:buNone/>
            </a:pPr>
            <a:r>
              <a:rPr lang="en-US" altLang="en-US" sz="3000" b="1" dirty="0"/>
              <a:t>System analysis</a:t>
            </a:r>
            <a:r>
              <a:rPr lang="en-US" altLang="en-US" sz="3000" dirty="0"/>
              <a:t> – the study of a business problem domain to recommend improvements (existing system) and specify the business requirements and priorities for the solution (</a:t>
            </a:r>
            <a:r>
              <a:rPr lang="en-US" sz="3000" dirty="0"/>
              <a:t>that information technology can satisfy).</a:t>
            </a:r>
            <a:endParaRPr lang="en-US" altLang="en-US" sz="3000" dirty="0"/>
          </a:p>
          <a:p>
            <a:pPr marL="0" lvl="1" indent="0">
              <a:lnSpc>
                <a:spcPct val="80000"/>
              </a:lnSpc>
              <a:buNone/>
            </a:pPr>
            <a:r>
              <a:rPr lang="en-US" altLang="en-US" sz="3000" dirty="0"/>
              <a:t> </a:t>
            </a:r>
            <a:r>
              <a:rPr lang="en-US" sz="3000" dirty="0"/>
              <a:t>(Whitten, 2007)</a:t>
            </a:r>
            <a:endParaRPr lang="en-US" altLang="en-US" sz="3000" dirty="0"/>
          </a:p>
          <a:p>
            <a:pPr marL="0" indent="0">
              <a:lnSpc>
                <a:spcPct val="80000"/>
              </a:lnSpc>
              <a:buFontTx/>
              <a:buNone/>
            </a:pPr>
            <a:endParaRPr lang="en-US" altLang="en-US" dirty="0"/>
          </a:p>
          <a:p>
            <a:pPr>
              <a:lnSpc>
                <a:spcPct val="80000"/>
              </a:lnSpc>
            </a:pPr>
            <a:r>
              <a:rPr lang="en-US" altLang="en-US" b="1" dirty="0"/>
              <a:t>Who</a:t>
            </a:r>
            <a:r>
              <a:rPr lang="en-US" altLang="en-US" dirty="0"/>
              <a:t> will use the system.</a:t>
            </a:r>
          </a:p>
          <a:p>
            <a:pPr>
              <a:lnSpc>
                <a:spcPct val="80000"/>
              </a:lnSpc>
            </a:pPr>
            <a:r>
              <a:rPr lang="en-US" altLang="en-US" b="1" dirty="0"/>
              <a:t>What</a:t>
            </a:r>
            <a:r>
              <a:rPr lang="en-US" altLang="en-US" dirty="0"/>
              <a:t> the system will do.</a:t>
            </a:r>
          </a:p>
          <a:p>
            <a:pPr>
              <a:lnSpc>
                <a:spcPct val="80000"/>
              </a:lnSpc>
            </a:pPr>
            <a:r>
              <a:rPr lang="en-US" altLang="en-US" b="1" dirty="0"/>
              <a:t>How</a:t>
            </a:r>
            <a:r>
              <a:rPr lang="en-US" altLang="en-US" dirty="0"/>
              <a:t> the system will be constructed (high level).</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11117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000" dirty="0"/>
              <a:t>Activity Diagram Components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7">
            <a:extLst>
              <a:ext uri="{FF2B5EF4-FFF2-40B4-BE49-F238E27FC236}">
                <a16:creationId xmlns:a16="http://schemas.microsoft.com/office/drawing/2014/main" id="{7CAA5F40-3A4C-49D6-9348-2FF4E8E4C297}"/>
              </a:ext>
            </a:extLst>
          </p:cNvPr>
          <p:cNvGraphicFramePr>
            <a:graphicFrameLocks noGrp="1"/>
          </p:cNvGraphicFramePr>
          <p:nvPr>
            <p:ph idx="1"/>
            <p:extLst>
              <p:ext uri="{D42A27DB-BD31-4B8C-83A1-F6EECF244321}">
                <p14:modId xmlns:p14="http://schemas.microsoft.com/office/powerpoint/2010/main" val="1173195677"/>
              </p:ext>
            </p:extLst>
          </p:nvPr>
        </p:nvGraphicFramePr>
        <p:xfrm>
          <a:off x="457200" y="1160267"/>
          <a:ext cx="8229600" cy="527812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4225858484"/>
                    </a:ext>
                  </a:extLst>
                </a:gridCol>
                <a:gridCol w="4114800">
                  <a:extLst>
                    <a:ext uri="{9D8B030D-6E8A-4147-A177-3AD203B41FA5}">
                      <a16:colId xmlns:a16="http://schemas.microsoft.com/office/drawing/2014/main" val="3839701045"/>
                    </a:ext>
                  </a:extLst>
                </a:gridCol>
              </a:tblGrid>
              <a:tr h="370840">
                <a:tc>
                  <a:txBody>
                    <a:bodyPr/>
                    <a:lstStyle/>
                    <a:p>
                      <a:pPr algn="ctr"/>
                      <a:r>
                        <a:rPr lang="en-US" dirty="0"/>
                        <a:t>Term and Definition</a:t>
                      </a:r>
                    </a:p>
                  </a:txBody>
                  <a:tcPr>
                    <a:solidFill>
                      <a:schemeClr val="bg1">
                        <a:lumMod val="85000"/>
                      </a:schemeClr>
                    </a:solidFill>
                  </a:tcPr>
                </a:tc>
                <a:tc>
                  <a:txBody>
                    <a:bodyPr/>
                    <a:lstStyle/>
                    <a:p>
                      <a:pPr algn="ctr"/>
                      <a:r>
                        <a:rPr lang="en-US" dirty="0"/>
                        <a:t>Symbol</a:t>
                      </a:r>
                    </a:p>
                  </a:txBody>
                  <a:tcPr>
                    <a:solidFill>
                      <a:schemeClr val="bg1">
                        <a:lumMod val="85000"/>
                      </a:schemeClr>
                    </a:solidFill>
                  </a:tcPr>
                </a:tc>
                <a:extLst>
                  <a:ext uri="{0D108BD9-81ED-4DB2-BD59-A6C34878D82A}">
                    <a16:rowId xmlns:a16="http://schemas.microsoft.com/office/drawing/2014/main" val="1620541233"/>
                  </a:ext>
                </a:extLst>
              </a:tr>
              <a:tr h="370840">
                <a:tc>
                  <a:txBody>
                    <a:bodyPr/>
                    <a:lstStyle/>
                    <a:p>
                      <a:r>
                        <a:rPr lang="en-US" b="1" dirty="0"/>
                        <a:t>Activity:</a:t>
                      </a:r>
                    </a:p>
                    <a:p>
                      <a:pPr marL="285750" indent="-285750">
                        <a:buFont typeface="Arial" panose="020B0604020202020204" pitchFamily="34" charset="0"/>
                        <a:buChar char="•"/>
                      </a:pPr>
                      <a:r>
                        <a:rPr lang="en-US" sz="1600" b="0" dirty="0"/>
                        <a:t>A step by the end user or system</a:t>
                      </a:r>
                    </a:p>
                  </a:txBody>
                  <a:tcPr/>
                </a:tc>
                <a:tc>
                  <a:txBody>
                    <a:bodyPr/>
                    <a:lstStyle/>
                    <a:p>
                      <a:endParaRPr lang="en-US" dirty="0"/>
                    </a:p>
                    <a:p>
                      <a:endParaRPr lang="en-US" dirty="0"/>
                    </a:p>
                  </a:txBody>
                  <a:tcPr/>
                </a:tc>
                <a:extLst>
                  <a:ext uri="{0D108BD9-81ED-4DB2-BD59-A6C34878D82A}">
                    <a16:rowId xmlns:a16="http://schemas.microsoft.com/office/drawing/2014/main" val="1368346917"/>
                  </a:ext>
                </a:extLst>
              </a:tr>
              <a:tr h="370840">
                <a:tc>
                  <a:txBody>
                    <a:bodyPr/>
                    <a:lstStyle/>
                    <a:p>
                      <a:r>
                        <a:rPr lang="en-US" b="1" dirty="0"/>
                        <a:t>Control flow</a:t>
                      </a:r>
                    </a:p>
                    <a:p>
                      <a:pPr marL="285750" indent="-285750">
                        <a:buFont typeface="Arial" panose="020B0604020202020204" pitchFamily="34" charset="0"/>
                        <a:buChar char="•"/>
                      </a:pPr>
                      <a:r>
                        <a:rPr lang="en-US" sz="1600" dirty="0"/>
                        <a:t>Shows the sequence of execution</a:t>
                      </a:r>
                    </a:p>
                  </a:txBody>
                  <a:tcPr/>
                </a:tc>
                <a:tc>
                  <a:txBody>
                    <a:bodyPr/>
                    <a:lstStyle/>
                    <a:p>
                      <a:endParaRPr lang="en-US" dirty="0"/>
                    </a:p>
                  </a:txBody>
                  <a:tcPr/>
                </a:tc>
                <a:extLst>
                  <a:ext uri="{0D108BD9-81ED-4DB2-BD59-A6C34878D82A}">
                    <a16:rowId xmlns:a16="http://schemas.microsoft.com/office/drawing/2014/main" val="1709045801"/>
                  </a:ext>
                </a:extLst>
              </a:tr>
              <a:tr h="370840">
                <a:tc>
                  <a:txBody>
                    <a:bodyPr/>
                    <a:lstStyle/>
                    <a:p>
                      <a:r>
                        <a:rPr lang="en-US" b="1" dirty="0"/>
                        <a:t>Initial Node</a:t>
                      </a:r>
                    </a:p>
                    <a:p>
                      <a:pPr marL="285750" indent="-285750">
                        <a:buFont typeface="Arial" panose="020B0604020202020204" pitchFamily="34" charset="0"/>
                        <a:buChar char="•"/>
                      </a:pPr>
                      <a:r>
                        <a:rPr lang="en-US" sz="1600" b="0" dirty="0"/>
                        <a:t>Beginning of the activities</a:t>
                      </a:r>
                    </a:p>
                  </a:txBody>
                  <a:tcPr/>
                </a:tc>
                <a:tc>
                  <a:txBody>
                    <a:bodyPr/>
                    <a:lstStyle/>
                    <a:p>
                      <a:endParaRPr lang="en-US" dirty="0"/>
                    </a:p>
                  </a:txBody>
                  <a:tcPr/>
                </a:tc>
                <a:extLst>
                  <a:ext uri="{0D108BD9-81ED-4DB2-BD59-A6C34878D82A}">
                    <a16:rowId xmlns:a16="http://schemas.microsoft.com/office/drawing/2014/main" val="3842883623"/>
                  </a:ext>
                </a:extLst>
              </a:tr>
              <a:tr h="370840">
                <a:tc>
                  <a:txBody>
                    <a:bodyPr/>
                    <a:lstStyle/>
                    <a:p>
                      <a:r>
                        <a:rPr lang="en-US" b="1" dirty="0"/>
                        <a:t>Final Activity Node</a:t>
                      </a:r>
                    </a:p>
                    <a:p>
                      <a:pPr marL="285750" indent="-285750">
                        <a:buFont typeface="Arial" panose="020B0604020202020204" pitchFamily="34" charset="0"/>
                        <a:buChar char="•"/>
                      </a:pPr>
                      <a:r>
                        <a:rPr lang="en-US" sz="1600" b="0" dirty="0"/>
                        <a:t>End of partitivities</a:t>
                      </a:r>
                    </a:p>
                  </a:txBody>
                  <a:tcPr/>
                </a:tc>
                <a:tc>
                  <a:txBody>
                    <a:bodyPr/>
                    <a:lstStyle/>
                    <a:p>
                      <a:endParaRPr lang="en-US" dirty="0"/>
                    </a:p>
                  </a:txBody>
                  <a:tcPr/>
                </a:tc>
                <a:extLst>
                  <a:ext uri="{0D108BD9-81ED-4DB2-BD59-A6C34878D82A}">
                    <a16:rowId xmlns:a16="http://schemas.microsoft.com/office/drawing/2014/main" val="1773473307"/>
                  </a:ext>
                </a:extLst>
              </a:tr>
              <a:tr h="370840">
                <a:tc>
                  <a:txBody>
                    <a:bodyPr/>
                    <a:lstStyle/>
                    <a:p>
                      <a:r>
                        <a:rPr lang="en-US" b="1" dirty="0"/>
                        <a:t>Decision Node</a:t>
                      </a:r>
                    </a:p>
                    <a:p>
                      <a:pPr marL="285750" indent="-285750">
                        <a:buFont typeface="Arial" panose="020B0604020202020204" pitchFamily="34" charset="0"/>
                        <a:buChar char="•"/>
                      </a:pPr>
                      <a:r>
                        <a:rPr lang="en-US" sz="1600" b="0" dirty="0"/>
                        <a:t>Logical condition to depict the flow of activities based on decision</a:t>
                      </a:r>
                    </a:p>
                    <a:p>
                      <a:pPr marL="285750" indent="-285750">
                        <a:buFont typeface="Arial" panose="020B0604020202020204" pitchFamily="34" charset="0"/>
                        <a:buChar char="•"/>
                      </a:pPr>
                      <a:r>
                        <a:rPr lang="en-US" sz="1600" b="0" dirty="0"/>
                        <a:t>Labeled with decision criteria (i.e. True) to continue down a specific path</a:t>
                      </a:r>
                    </a:p>
                  </a:txBody>
                  <a:tcPr/>
                </a:tc>
                <a:tc>
                  <a:txBody>
                    <a:bodyPr/>
                    <a:lstStyle/>
                    <a:p>
                      <a:endParaRPr lang="en-US"/>
                    </a:p>
                  </a:txBody>
                  <a:tcPr/>
                </a:tc>
                <a:extLst>
                  <a:ext uri="{0D108BD9-81ED-4DB2-BD59-A6C34878D82A}">
                    <a16:rowId xmlns:a16="http://schemas.microsoft.com/office/drawing/2014/main" val="3059844394"/>
                  </a:ext>
                </a:extLst>
              </a:tr>
              <a:tr h="370840">
                <a:tc>
                  <a:txBody>
                    <a:bodyPr/>
                    <a:lstStyle/>
                    <a:p>
                      <a:r>
                        <a:rPr lang="en-US" b="1" dirty="0"/>
                        <a:t>Merge Node</a:t>
                      </a:r>
                    </a:p>
                    <a:p>
                      <a:pPr marL="285750" indent="-285750">
                        <a:buFont typeface="Arial" panose="020B0604020202020204" pitchFamily="34" charset="0"/>
                        <a:buChar char="•"/>
                      </a:pPr>
                      <a:r>
                        <a:rPr lang="en-US" sz="1600" b="0" dirty="0"/>
                        <a:t>Bring back together different decision paths that where created using a decision node</a:t>
                      </a:r>
                      <a:endParaRPr lang="en-US" sz="1600" b="1" dirty="0"/>
                    </a:p>
                    <a:p>
                      <a:pPr marL="0" indent="0">
                        <a:buFont typeface="Arial" panose="020B0604020202020204" pitchFamily="34" charset="0"/>
                        <a:buNone/>
                      </a:pPr>
                      <a:endParaRPr lang="en-US" sz="1600" b="0" dirty="0"/>
                    </a:p>
                  </a:txBody>
                  <a:tcPr/>
                </a:tc>
                <a:tc>
                  <a:txBody>
                    <a:bodyPr/>
                    <a:lstStyle/>
                    <a:p>
                      <a:endParaRPr lang="en-US" dirty="0"/>
                    </a:p>
                  </a:txBody>
                  <a:tcPr/>
                </a:tc>
                <a:extLst>
                  <a:ext uri="{0D108BD9-81ED-4DB2-BD59-A6C34878D82A}">
                    <a16:rowId xmlns:a16="http://schemas.microsoft.com/office/drawing/2014/main" val="1567225632"/>
                  </a:ext>
                </a:extLst>
              </a:tr>
            </a:tbl>
          </a:graphicData>
        </a:graphic>
      </p:graphicFrame>
      <p:pic>
        <p:nvPicPr>
          <p:cNvPr id="10" name="Picture 9">
            <a:extLst>
              <a:ext uri="{FF2B5EF4-FFF2-40B4-BE49-F238E27FC236}">
                <a16:creationId xmlns:a16="http://schemas.microsoft.com/office/drawing/2014/main" id="{6B43DD32-0332-4B8A-A346-D4061D47BC31}"/>
              </a:ext>
            </a:extLst>
          </p:cNvPr>
          <p:cNvPicPr>
            <a:picLocks noChangeAspect="1"/>
          </p:cNvPicPr>
          <p:nvPr/>
        </p:nvPicPr>
        <p:blipFill>
          <a:blip r:embed="rId3"/>
          <a:stretch>
            <a:fillRect/>
          </a:stretch>
        </p:blipFill>
        <p:spPr>
          <a:xfrm>
            <a:off x="5771774" y="1570536"/>
            <a:ext cx="1581424" cy="591114"/>
          </a:xfrm>
          <a:prstGeom prst="rect">
            <a:avLst/>
          </a:prstGeom>
        </p:spPr>
      </p:pic>
      <p:pic>
        <p:nvPicPr>
          <p:cNvPr id="11" name="Picture 10">
            <a:extLst>
              <a:ext uri="{FF2B5EF4-FFF2-40B4-BE49-F238E27FC236}">
                <a16:creationId xmlns:a16="http://schemas.microsoft.com/office/drawing/2014/main" id="{E2071EAF-A9BD-4F35-AD57-9749BD7DE434}"/>
              </a:ext>
            </a:extLst>
          </p:cNvPr>
          <p:cNvPicPr>
            <a:picLocks noChangeAspect="1"/>
          </p:cNvPicPr>
          <p:nvPr/>
        </p:nvPicPr>
        <p:blipFill>
          <a:blip r:embed="rId4"/>
          <a:stretch>
            <a:fillRect/>
          </a:stretch>
        </p:blipFill>
        <p:spPr>
          <a:xfrm>
            <a:off x="6413498" y="2191259"/>
            <a:ext cx="297976" cy="542979"/>
          </a:xfrm>
          <a:prstGeom prst="rect">
            <a:avLst/>
          </a:prstGeom>
        </p:spPr>
      </p:pic>
      <p:pic>
        <p:nvPicPr>
          <p:cNvPr id="12" name="Picture 11">
            <a:extLst>
              <a:ext uri="{FF2B5EF4-FFF2-40B4-BE49-F238E27FC236}">
                <a16:creationId xmlns:a16="http://schemas.microsoft.com/office/drawing/2014/main" id="{76F14B95-B987-48E7-9CCD-867AEEF5F537}"/>
              </a:ext>
            </a:extLst>
          </p:cNvPr>
          <p:cNvPicPr>
            <a:picLocks noChangeAspect="1"/>
          </p:cNvPicPr>
          <p:nvPr/>
        </p:nvPicPr>
        <p:blipFill>
          <a:blip r:embed="rId5"/>
          <a:stretch>
            <a:fillRect/>
          </a:stretch>
        </p:blipFill>
        <p:spPr>
          <a:xfrm>
            <a:off x="5562600" y="4084032"/>
            <a:ext cx="1901072" cy="1173768"/>
          </a:xfrm>
          <a:prstGeom prst="rect">
            <a:avLst/>
          </a:prstGeom>
        </p:spPr>
      </p:pic>
      <p:pic>
        <p:nvPicPr>
          <p:cNvPr id="14" name="Picture 13">
            <a:extLst>
              <a:ext uri="{FF2B5EF4-FFF2-40B4-BE49-F238E27FC236}">
                <a16:creationId xmlns:a16="http://schemas.microsoft.com/office/drawing/2014/main" id="{4218AE11-10BC-44B6-BF88-C82655216EA0}"/>
              </a:ext>
            </a:extLst>
          </p:cNvPr>
          <p:cNvPicPr>
            <a:picLocks noChangeAspect="1"/>
          </p:cNvPicPr>
          <p:nvPr/>
        </p:nvPicPr>
        <p:blipFill>
          <a:blip r:embed="rId6"/>
          <a:stretch>
            <a:fillRect/>
          </a:stretch>
        </p:blipFill>
        <p:spPr>
          <a:xfrm>
            <a:off x="6312104" y="2859341"/>
            <a:ext cx="500763" cy="493807"/>
          </a:xfrm>
          <a:prstGeom prst="rect">
            <a:avLst/>
          </a:prstGeom>
        </p:spPr>
      </p:pic>
      <p:pic>
        <p:nvPicPr>
          <p:cNvPr id="15" name="Picture 14">
            <a:extLst>
              <a:ext uri="{FF2B5EF4-FFF2-40B4-BE49-F238E27FC236}">
                <a16:creationId xmlns:a16="http://schemas.microsoft.com/office/drawing/2014/main" id="{26BAD46C-1D29-4373-8344-3EF1CDD2BE34}"/>
              </a:ext>
            </a:extLst>
          </p:cNvPr>
          <p:cNvPicPr>
            <a:picLocks noChangeAspect="1"/>
          </p:cNvPicPr>
          <p:nvPr/>
        </p:nvPicPr>
        <p:blipFill>
          <a:blip r:embed="rId7"/>
          <a:stretch>
            <a:fillRect/>
          </a:stretch>
        </p:blipFill>
        <p:spPr>
          <a:xfrm>
            <a:off x="6312105" y="3396535"/>
            <a:ext cx="518240" cy="540137"/>
          </a:xfrm>
          <a:prstGeom prst="rect">
            <a:avLst/>
          </a:prstGeom>
        </p:spPr>
      </p:pic>
      <p:pic>
        <p:nvPicPr>
          <p:cNvPr id="16" name="Picture 15">
            <a:extLst>
              <a:ext uri="{FF2B5EF4-FFF2-40B4-BE49-F238E27FC236}">
                <a16:creationId xmlns:a16="http://schemas.microsoft.com/office/drawing/2014/main" id="{B5F33222-B4DB-481B-869A-661BE0CFD635}"/>
              </a:ext>
            </a:extLst>
          </p:cNvPr>
          <p:cNvPicPr>
            <a:picLocks noChangeAspect="1"/>
          </p:cNvPicPr>
          <p:nvPr/>
        </p:nvPicPr>
        <p:blipFill>
          <a:blip r:embed="rId8"/>
          <a:stretch>
            <a:fillRect/>
          </a:stretch>
        </p:blipFill>
        <p:spPr>
          <a:xfrm>
            <a:off x="5868840" y="5373172"/>
            <a:ext cx="1404770" cy="973029"/>
          </a:xfrm>
          <a:prstGeom prst="rect">
            <a:avLst/>
          </a:prstGeom>
        </p:spPr>
      </p:pic>
    </p:spTree>
    <p:extLst>
      <p:ext uri="{BB962C8B-B14F-4D97-AF65-F5344CB8AC3E}">
        <p14:creationId xmlns:p14="http://schemas.microsoft.com/office/powerpoint/2010/main" val="35511647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000" dirty="0"/>
              <a:t>Activity Diagram Components</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7" name="Table 7">
            <a:extLst>
              <a:ext uri="{FF2B5EF4-FFF2-40B4-BE49-F238E27FC236}">
                <a16:creationId xmlns:a16="http://schemas.microsoft.com/office/drawing/2014/main" id="{7CAA5F40-3A4C-49D6-9348-2FF4E8E4C297}"/>
              </a:ext>
            </a:extLst>
          </p:cNvPr>
          <p:cNvGraphicFramePr>
            <a:graphicFrameLocks noGrp="1"/>
          </p:cNvGraphicFramePr>
          <p:nvPr>
            <p:ph idx="1"/>
            <p:extLst>
              <p:ext uri="{D42A27DB-BD31-4B8C-83A1-F6EECF244321}">
                <p14:modId xmlns:p14="http://schemas.microsoft.com/office/powerpoint/2010/main" val="2083233722"/>
              </p:ext>
            </p:extLst>
          </p:nvPr>
        </p:nvGraphicFramePr>
        <p:xfrm>
          <a:off x="457200" y="1160267"/>
          <a:ext cx="8229600" cy="5613400"/>
        </p:xfrm>
        <a:graphic>
          <a:graphicData uri="http://schemas.openxmlformats.org/drawingml/2006/table">
            <a:tbl>
              <a:tblPr firstRow="1" bandRow="1">
                <a:tableStyleId>{5940675A-B579-460E-94D1-54222C63F5DA}</a:tableStyleId>
              </a:tblPr>
              <a:tblGrid>
                <a:gridCol w="4114800">
                  <a:extLst>
                    <a:ext uri="{9D8B030D-6E8A-4147-A177-3AD203B41FA5}">
                      <a16:colId xmlns:a16="http://schemas.microsoft.com/office/drawing/2014/main" val="4225858484"/>
                    </a:ext>
                  </a:extLst>
                </a:gridCol>
                <a:gridCol w="4114800">
                  <a:extLst>
                    <a:ext uri="{9D8B030D-6E8A-4147-A177-3AD203B41FA5}">
                      <a16:colId xmlns:a16="http://schemas.microsoft.com/office/drawing/2014/main" val="3839701045"/>
                    </a:ext>
                  </a:extLst>
                </a:gridCol>
              </a:tblGrid>
              <a:tr h="370840">
                <a:tc>
                  <a:txBody>
                    <a:bodyPr/>
                    <a:lstStyle/>
                    <a:p>
                      <a:pPr algn="ctr"/>
                      <a:r>
                        <a:rPr lang="en-US" dirty="0"/>
                        <a:t>Term and Definition</a:t>
                      </a:r>
                    </a:p>
                  </a:txBody>
                  <a:tcPr>
                    <a:solidFill>
                      <a:schemeClr val="bg1">
                        <a:lumMod val="85000"/>
                      </a:schemeClr>
                    </a:solidFill>
                  </a:tcPr>
                </a:tc>
                <a:tc>
                  <a:txBody>
                    <a:bodyPr/>
                    <a:lstStyle/>
                    <a:p>
                      <a:pPr algn="ctr"/>
                      <a:r>
                        <a:rPr lang="en-US" dirty="0"/>
                        <a:t>Symbol</a:t>
                      </a:r>
                    </a:p>
                  </a:txBody>
                  <a:tcPr>
                    <a:solidFill>
                      <a:schemeClr val="bg1">
                        <a:lumMod val="85000"/>
                      </a:schemeClr>
                    </a:solidFill>
                  </a:tcPr>
                </a:tc>
                <a:extLst>
                  <a:ext uri="{0D108BD9-81ED-4DB2-BD59-A6C34878D82A}">
                    <a16:rowId xmlns:a16="http://schemas.microsoft.com/office/drawing/2014/main" val="1620541233"/>
                  </a:ext>
                </a:extLst>
              </a:tr>
              <a:tr h="370840">
                <a:tc>
                  <a:txBody>
                    <a:bodyPr/>
                    <a:lstStyle/>
                    <a:p>
                      <a:r>
                        <a:rPr lang="en-US" b="1" dirty="0"/>
                        <a:t>Fork Node:</a:t>
                      </a:r>
                    </a:p>
                    <a:p>
                      <a:pPr marL="285750" indent="-285750">
                        <a:buFont typeface="Arial" panose="020B0604020202020204" pitchFamily="34" charset="0"/>
                        <a:buChar char="•"/>
                      </a:pPr>
                      <a:r>
                        <a:rPr lang="en-US" sz="1600" b="0" dirty="0"/>
                        <a:t>Split flow into parallel or concurrent flows or activities</a:t>
                      </a:r>
                    </a:p>
                    <a:p>
                      <a:pPr marL="285750" indent="-285750">
                        <a:buFont typeface="Arial" panose="020B0604020202020204" pitchFamily="34" charset="0"/>
                        <a:buChar char="•"/>
                      </a:pPr>
                      <a:endParaRPr lang="en-US" sz="1600" b="0" dirty="0"/>
                    </a:p>
                  </a:txBody>
                  <a:tcPr/>
                </a:tc>
                <a:tc>
                  <a:txBody>
                    <a:bodyPr/>
                    <a:lstStyle/>
                    <a:p>
                      <a:endParaRPr lang="en-US" dirty="0"/>
                    </a:p>
                    <a:p>
                      <a:endParaRPr lang="en-US" dirty="0"/>
                    </a:p>
                  </a:txBody>
                  <a:tcPr/>
                </a:tc>
                <a:extLst>
                  <a:ext uri="{0D108BD9-81ED-4DB2-BD59-A6C34878D82A}">
                    <a16:rowId xmlns:a16="http://schemas.microsoft.com/office/drawing/2014/main" val="1368346917"/>
                  </a:ext>
                </a:extLst>
              </a:tr>
              <a:tr h="370840">
                <a:tc>
                  <a:txBody>
                    <a:bodyPr/>
                    <a:lstStyle/>
                    <a:p>
                      <a:r>
                        <a:rPr lang="en-US" b="1" dirty="0"/>
                        <a:t>Join Node</a:t>
                      </a:r>
                    </a:p>
                    <a:p>
                      <a:pPr marL="285750" indent="-285750">
                        <a:buFont typeface="Arial" panose="020B0604020202020204" pitchFamily="34" charset="0"/>
                        <a:buChar char="•"/>
                      </a:pPr>
                      <a:r>
                        <a:rPr lang="en-US" sz="1600" b="0" dirty="0"/>
                        <a:t>Bring back flow from parallel or concurrent flows or activities</a:t>
                      </a:r>
                    </a:p>
                  </a:txBody>
                  <a:tcPr/>
                </a:tc>
                <a:tc>
                  <a:txBody>
                    <a:bodyPr/>
                    <a:lstStyle/>
                    <a:p>
                      <a:endParaRPr lang="en-US" dirty="0"/>
                    </a:p>
                  </a:txBody>
                  <a:tcPr/>
                </a:tc>
                <a:extLst>
                  <a:ext uri="{0D108BD9-81ED-4DB2-BD59-A6C34878D82A}">
                    <a16:rowId xmlns:a16="http://schemas.microsoft.com/office/drawing/2014/main" val="1709045801"/>
                  </a:ext>
                </a:extLst>
              </a:tr>
              <a:tr h="370840">
                <a:tc>
                  <a:txBody>
                    <a:bodyPr/>
                    <a:lstStyle/>
                    <a:p>
                      <a:r>
                        <a:rPr lang="en-US" b="1" dirty="0" err="1"/>
                        <a:t>Swimlanes</a:t>
                      </a:r>
                      <a:endParaRPr lang="en-US" b="1" dirty="0"/>
                    </a:p>
                    <a:p>
                      <a:pPr marL="285750" indent="-285750">
                        <a:buFont typeface="Arial" panose="020B0604020202020204" pitchFamily="34" charset="0"/>
                        <a:buChar char="•"/>
                      </a:pPr>
                      <a:r>
                        <a:rPr lang="en-US" sz="1600" b="0" dirty="0"/>
                        <a:t>Organize the activity diagram into columns or rows based on who is responsible in performing the activity.</a:t>
                      </a:r>
                    </a:p>
                    <a:p>
                      <a:pPr marL="285750" indent="-285750">
                        <a:buFont typeface="Arial" panose="020B0604020202020204" pitchFamily="34" charset="0"/>
                        <a:buChar char="•"/>
                      </a:pPr>
                      <a:endParaRPr lang="en-US" sz="1600" b="0" dirty="0"/>
                    </a:p>
                    <a:p>
                      <a:pPr marL="285750" indent="-285750">
                        <a:buFont typeface="Arial" panose="020B0604020202020204" pitchFamily="34" charset="0"/>
                        <a:buChar char="•"/>
                      </a:pPr>
                      <a:endParaRPr lang="en-US" sz="1600" b="0" dirty="0"/>
                    </a:p>
                    <a:p>
                      <a:pPr marL="285750" indent="-285750">
                        <a:buFont typeface="Arial" panose="020B0604020202020204" pitchFamily="34" charset="0"/>
                        <a:buChar char="•"/>
                      </a:pPr>
                      <a:endParaRPr lang="en-US" sz="1600" b="0" dirty="0"/>
                    </a:p>
                    <a:p>
                      <a:pPr marL="285750" indent="-285750">
                        <a:buFont typeface="Arial" panose="020B0604020202020204" pitchFamily="34" charset="0"/>
                        <a:buChar char="•"/>
                      </a:pPr>
                      <a:endParaRPr lang="en-US" sz="1600" b="0" dirty="0"/>
                    </a:p>
                    <a:p>
                      <a:pPr marL="285750" indent="-285750">
                        <a:buFont typeface="Arial" panose="020B0604020202020204" pitchFamily="34" charset="0"/>
                        <a:buChar char="•"/>
                      </a:pPr>
                      <a:endParaRPr lang="en-US" sz="1600" b="0" dirty="0"/>
                    </a:p>
                    <a:p>
                      <a:pPr marL="285750" indent="-285750">
                        <a:buFont typeface="Arial" panose="020B0604020202020204" pitchFamily="34" charset="0"/>
                        <a:buChar char="•"/>
                      </a:pPr>
                      <a:endParaRPr lang="en-US" sz="1600" b="0" dirty="0"/>
                    </a:p>
                    <a:p>
                      <a:pPr marL="285750" indent="-285750">
                        <a:buFont typeface="Arial" panose="020B0604020202020204" pitchFamily="34" charset="0"/>
                        <a:buChar char="•"/>
                      </a:pPr>
                      <a:endParaRPr lang="en-US" sz="1600" b="0" dirty="0"/>
                    </a:p>
                    <a:p>
                      <a:pPr marL="0" indent="0">
                        <a:buFont typeface="Arial" panose="020B0604020202020204" pitchFamily="34" charset="0"/>
                        <a:buNone/>
                      </a:pPr>
                      <a:endParaRPr lang="en-US" sz="1600" b="0" dirty="0"/>
                    </a:p>
                    <a:p>
                      <a:pPr marL="285750" indent="-285750">
                        <a:buFont typeface="Arial" panose="020B0604020202020204" pitchFamily="34" charset="0"/>
                        <a:buChar char="•"/>
                      </a:pPr>
                      <a:endParaRPr lang="en-US" sz="1600" b="0" dirty="0"/>
                    </a:p>
                  </a:txBody>
                  <a:tcPr/>
                </a:tc>
                <a:tc>
                  <a:txBody>
                    <a:bodyPr/>
                    <a:lstStyle/>
                    <a:p>
                      <a:endParaRPr lang="en-US" dirty="0"/>
                    </a:p>
                    <a:p>
                      <a:endParaRPr lang="en-US" dirty="0"/>
                    </a:p>
                    <a:p>
                      <a:endParaRPr lang="en-US" dirty="0"/>
                    </a:p>
                  </a:txBody>
                  <a:tcPr/>
                </a:tc>
                <a:extLst>
                  <a:ext uri="{0D108BD9-81ED-4DB2-BD59-A6C34878D82A}">
                    <a16:rowId xmlns:a16="http://schemas.microsoft.com/office/drawing/2014/main" val="3842883623"/>
                  </a:ext>
                </a:extLst>
              </a:tr>
            </a:tbl>
          </a:graphicData>
        </a:graphic>
      </p:graphicFrame>
      <p:pic>
        <p:nvPicPr>
          <p:cNvPr id="3" name="Picture 2">
            <a:extLst>
              <a:ext uri="{FF2B5EF4-FFF2-40B4-BE49-F238E27FC236}">
                <a16:creationId xmlns:a16="http://schemas.microsoft.com/office/drawing/2014/main" id="{B565BFDD-8A01-4081-B4F5-4D07958BD9D0}"/>
              </a:ext>
            </a:extLst>
          </p:cNvPr>
          <p:cNvPicPr>
            <a:picLocks noChangeAspect="1"/>
          </p:cNvPicPr>
          <p:nvPr/>
        </p:nvPicPr>
        <p:blipFill>
          <a:blip r:embed="rId3"/>
          <a:stretch>
            <a:fillRect/>
          </a:stretch>
        </p:blipFill>
        <p:spPr>
          <a:xfrm>
            <a:off x="6096000" y="1701410"/>
            <a:ext cx="1009748" cy="743666"/>
          </a:xfrm>
          <a:prstGeom prst="rect">
            <a:avLst/>
          </a:prstGeom>
        </p:spPr>
      </p:pic>
      <p:pic>
        <p:nvPicPr>
          <p:cNvPr id="4" name="Picture 3">
            <a:extLst>
              <a:ext uri="{FF2B5EF4-FFF2-40B4-BE49-F238E27FC236}">
                <a16:creationId xmlns:a16="http://schemas.microsoft.com/office/drawing/2014/main" id="{CBEE644D-671A-42B2-AF4A-73EAEEBEECA6}"/>
              </a:ext>
            </a:extLst>
          </p:cNvPr>
          <p:cNvPicPr>
            <a:picLocks noChangeAspect="1"/>
          </p:cNvPicPr>
          <p:nvPr/>
        </p:nvPicPr>
        <p:blipFill>
          <a:blip r:embed="rId4"/>
          <a:stretch>
            <a:fillRect/>
          </a:stretch>
        </p:blipFill>
        <p:spPr>
          <a:xfrm>
            <a:off x="6096000" y="2728849"/>
            <a:ext cx="931451" cy="700151"/>
          </a:xfrm>
          <a:prstGeom prst="rect">
            <a:avLst/>
          </a:prstGeom>
        </p:spPr>
      </p:pic>
      <p:pic>
        <p:nvPicPr>
          <p:cNvPr id="8" name="Picture 7">
            <a:extLst>
              <a:ext uri="{FF2B5EF4-FFF2-40B4-BE49-F238E27FC236}">
                <a16:creationId xmlns:a16="http://schemas.microsoft.com/office/drawing/2014/main" id="{A5C00A66-A061-49C2-B424-C084001C8777}"/>
              </a:ext>
            </a:extLst>
          </p:cNvPr>
          <p:cNvPicPr>
            <a:picLocks noChangeAspect="1"/>
          </p:cNvPicPr>
          <p:nvPr/>
        </p:nvPicPr>
        <p:blipFill>
          <a:blip r:embed="rId5"/>
          <a:stretch>
            <a:fillRect/>
          </a:stretch>
        </p:blipFill>
        <p:spPr>
          <a:xfrm>
            <a:off x="5181600" y="3712773"/>
            <a:ext cx="2852435" cy="2736877"/>
          </a:xfrm>
          <a:prstGeom prst="rect">
            <a:avLst/>
          </a:prstGeom>
        </p:spPr>
      </p:pic>
    </p:spTree>
    <p:extLst>
      <p:ext uri="{BB962C8B-B14F-4D97-AF65-F5344CB8AC3E}">
        <p14:creationId xmlns:p14="http://schemas.microsoft.com/office/powerpoint/2010/main" val="13046786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43396"/>
            <a:ext cx="8382000" cy="639762"/>
          </a:xfrm>
        </p:spPr>
        <p:txBody>
          <a:bodyPr>
            <a:normAutofit fontScale="90000"/>
          </a:bodyPr>
          <a:lstStyle/>
          <a:p>
            <a:pPr marL="0" indent="0"/>
            <a:r>
              <a:rPr lang="en-US" sz="4000" dirty="0"/>
              <a:t>Activity Diagram Example</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1CF9BE29-3241-4DC0-83C6-D09F653D1AA3}"/>
              </a:ext>
            </a:extLst>
          </p:cNvPr>
          <p:cNvPicPr>
            <a:picLocks noChangeAspect="1"/>
          </p:cNvPicPr>
          <p:nvPr/>
        </p:nvPicPr>
        <p:blipFill>
          <a:blip r:embed="rId3"/>
          <a:stretch>
            <a:fillRect/>
          </a:stretch>
        </p:blipFill>
        <p:spPr>
          <a:xfrm>
            <a:off x="4876800" y="709853"/>
            <a:ext cx="3962400" cy="6113892"/>
          </a:xfrm>
          <a:prstGeom prst="rect">
            <a:avLst/>
          </a:prstGeom>
        </p:spPr>
      </p:pic>
      <p:graphicFrame>
        <p:nvGraphicFramePr>
          <p:cNvPr id="8" name="Table 7">
            <a:extLst>
              <a:ext uri="{FF2B5EF4-FFF2-40B4-BE49-F238E27FC236}">
                <a16:creationId xmlns:a16="http://schemas.microsoft.com/office/drawing/2014/main" id="{F62AF56C-5820-42CB-818F-9557BB8FFFB1}"/>
              </a:ext>
            </a:extLst>
          </p:cNvPr>
          <p:cNvGraphicFramePr>
            <a:graphicFrameLocks noGrp="1"/>
          </p:cNvGraphicFramePr>
          <p:nvPr>
            <p:extLst>
              <p:ext uri="{D42A27DB-BD31-4B8C-83A1-F6EECF244321}">
                <p14:modId xmlns:p14="http://schemas.microsoft.com/office/powerpoint/2010/main" val="3682803022"/>
              </p:ext>
            </p:extLst>
          </p:nvPr>
        </p:nvGraphicFramePr>
        <p:xfrm>
          <a:off x="88858" y="1368302"/>
          <a:ext cx="4787942" cy="4967167"/>
        </p:xfrm>
        <a:graphic>
          <a:graphicData uri="http://schemas.openxmlformats.org/drawingml/2006/table">
            <a:tbl>
              <a:tblPr firstRow="1" firstCol="1" bandRow="1" bandCol="1"/>
              <a:tblGrid>
                <a:gridCol w="1054142">
                  <a:extLst>
                    <a:ext uri="{9D8B030D-6E8A-4147-A177-3AD203B41FA5}">
                      <a16:colId xmlns:a16="http://schemas.microsoft.com/office/drawing/2014/main" val="3127048851"/>
                    </a:ext>
                  </a:extLst>
                </a:gridCol>
                <a:gridCol w="1489452">
                  <a:extLst>
                    <a:ext uri="{9D8B030D-6E8A-4147-A177-3AD203B41FA5}">
                      <a16:colId xmlns:a16="http://schemas.microsoft.com/office/drawing/2014/main" val="3743095872"/>
                    </a:ext>
                  </a:extLst>
                </a:gridCol>
                <a:gridCol w="2244348">
                  <a:extLst>
                    <a:ext uri="{9D8B030D-6E8A-4147-A177-3AD203B41FA5}">
                      <a16:colId xmlns:a16="http://schemas.microsoft.com/office/drawing/2014/main" val="3941027142"/>
                    </a:ext>
                  </a:extLst>
                </a:gridCol>
              </a:tblGrid>
              <a:tr h="356607">
                <a:tc>
                  <a:txBody>
                    <a:bodyPr/>
                    <a:lstStyle/>
                    <a:p>
                      <a:pPr marL="0" marR="0">
                        <a:spcBef>
                          <a:spcPts val="0"/>
                        </a:spcBef>
                        <a:spcAft>
                          <a:spcPts val="0"/>
                        </a:spcAft>
                      </a:pPr>
                      <a:r>
                        <a:rPr lang="en-US" sz="1400" b="1">
                          <a:solidFill>
                            <a:srgbClr val="000000"/>
                          </a:solidFill>
                          <a:effectLst/>
                          <a:latin typeface="+mn-lt"/>
                          <a:ea typeface="Times New Roman" panose="02020603050405020304" pitchFamily="18" charset="0"/>
                        </a:rPr>
                        <a:t>Actor: </a:t>
                      </a:r>
                      <a:endParaRPr lang="en-US" sz="14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400" dirty="0">
                          <a:solidFill>
                            <a:srgbClr val="000000"/>
                          </a:solidFill>
                          <a:effectLst/>
                          <a:latin typeface="+mn-lt"/>
                          <a:ea typeface="Times New Roman" panose="02020603050405020304" pitchFamily="18" charset="0"/>
                        </a:rPr>
                        <a:t> Sender</a:t>
                      </a: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637007396"/>
                  </a:ext>
                </a:extLst>
              </a:tr>
              <a:tr h="716270">
                <a:tc>
                  <a:txBody>
                    <a:bodyPr/>
                    <a:lstStyle/>
                    <a:p>
                      <a:pPr marL="0" marR="0">
                        <a:spcBef>
                          <a:spcPts val="0"/>
                        </a:spcBef>
                        <a:spcAft>
                          <a:spcPts val="0"/>
                        </a:spcAft>
                      </a:pPr>
                      <a:r>
                        <a:rPr lang="en-US" sz="1400" b="1" dirty="0">
                          <a:solidFill>
                            <a:srgbClr val="000000"/>
                          </a:solidFill>
                          <a:effectLst/>
                          <a:latin typeface="+mn-lt"/>
                          <a:ea typeface="Times New Roman" panose="02020603050405020304" pitchFamily="18" charset="0"/>
                        </a:rPr>
                        <a:t>Description:</a:t>
                      </a: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a:spcBef>
                          <a:spcPts val="0"/>
                        </a:spcBef>
                        <a:spcAft>
                          <a:spcPts val="0"/>
                        </a:spcAft>
                      </a:pPr>
                      <a:r>
                        <a:rPr lang="en-US" sz="1400" dirty="0">
                          <a:solidFill>
                            <a:srgbClr val="000000"/>
                          </a:solidFill>
                          <a:effectLst/>
                          <a:latin typeface="+mn-lt"/>
                          <a:ea typeface="Times New Roman" panose="02020603050405020304" pitchFamily="18" charset="0"/>
                        </a:rPr>
                        <a:t> This use case shows steps of how </a:t>
                      </a:r>
                      <a:r>
                        <a:rPr lang="en-US" sz="1400" i="1" dirty="0" err="1"/>
                        <a:t>quickMessage</a:t>
                      </a:r>
                      <a:r>
                        <a:rPr lang="en-US" sz="1400" dirty="0"/>
                        <a:t> shall allow a </a:t>
                      </a:r>
                      <a:r>
                        <a:rPr lang="en-US" sz="1400" i="1" dirty="0"/>
                        <a:t>Sender</a:t>
                      </a:r>
                      <a:r>
                        <a:rPr lang="en-US" sz="1400" dirty="0"/>
                        <a:t> to send a message to another user or a group of users within the organization.</a:t>
                      </a: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2217568129"/>
                  </a:ext>
                </a:extLst>
              </a:tr>
              <a:tr h="356607">
                <a:tc>
                  <a:txBody>
                    <a:bodyPr/>
                    <a:lstStyle/>
                    <a:p>
                      <a:pPr marL="0" marR="0">
                        <a:spcBef>
                          <a:spcPts val="0"/>
                        </a:spcBef>
                        <a:spcAft>
                          <a:spcPts val="0"/>
                        </a:spcAft>
                      </a:pPr>
                      <a:r>
                        <a:rPr lang="en-US" sz="1400" b="1" dirty="0">
                          <a:effectLst/>
                          <a:latin typeface="+mn-lt"/>
                          <a:ea typeface="Times New Roman" panose="02020603050405020304" pitchFamily="18" charset="0"/>
                        </a:rPr>
                        <a:t>Step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dirty="0">
                          <a:effectLst/>
                          <a:latin typeface="+mn-lt"/>
                          <a:ea typeface="Times New Roman" panose="02020603050405020304" pitchFamily="18" charset="0"/>
                        </a:rPr>
                        <a:t>Actor</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b="1" dirty="0">
                          <a:solidFill>
                            <a:schemeClr val="tx1"/>
                          </a:solidFill>
                          <a:effectLst/>
                          <a:latin typeface="+mn-lt"/>
                          <a:ea typeface="Times New Roman" panose="02020603050405020304" pitchFamily="18" charset="0"/>
                        </a:rPr>
                        <a:t>System</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0804216"/>
                  </a:ext>
                </a:extLst>
              </a:tr>
              <a:tr h="477514">
                <a:tc>
                  <a:txBody>
                    <a:bodyPr/>
                    <a:lstStyle/>
                    <a:p>
                      <a:pPr marL="0" marR="0">
                        <a:spcBef>
                          <a:spcPts val="0"/>
                        </a:spcBef>
                        <a:spcAft>
                          <a:spcPts val="0"/>
                        </a:spcAft>
                      </a:pPr>
                      <a:r>
                        <a:rPr lang="en-US" sz="1400" b="1">
                          <a:solidFill>
                            <a:srgbClr val="000000"/>
                          </a:solidFill>
                          <a:effectLst/>
                          <a:latin typeface="+mn-lt"/>
                          <a:ea typeface="Times New Roman" panose="02020603050405020304" pitchFamily="18" charset="0"/>
                        </a:rPr>
                        <a:t>1</a:t>
                      </a:r>
                      <a:endParaRPr lang="en-US" sz="14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latin typeface="+mn-lt"/>
                          <a:ea typeface="Times New Roman" panose="02020603050405020304" pitchFamily="18" charset="0"/>
                        </a:rPr>
                        <a:t> </a:t>
                      </a:r>
                      <a:r>
                        <a:rPr lang="en-US" sz="1400" dirty="0">
                          <a:latin typeface="+mn-lt"/>
                        </a:rPr>
                        <a:t>Sender opens the </a:t>
                      </a:r>
                      <a:r>
                        <a:rPr lang="en-US" sz="1400" i="1" dirty="0" err="1">
                          <a:latin typeface="+mn-lt"/>
                        </a:rPr>
                        <a:t>quickMessage</a:t>
                      </a:r>
                      <a:endParaRPr lang="en-US" sz="1400" dirty="0">
                        <a:latin typeface="+mn-lt"/>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000000"/>
                          </a:solidFill>
                          <a:effectLst/>
                          <a:latin typeface="+mn-lt"/>
                          <a:ea typeface="Times New Roman" panose="02020603050405020304" pitchFamily="18" charset="0"/>
                        </a:rPr>
                        <a:t> </a:t>
                      </a:r>
                      <a:r>
                        <a:rPr lang="en-US" sz="1400" i="1" dirty="0" err="1">
                          <a:latin typeface="+mn-lt"/>
                        </a:rPr>
                        <a:t>quickMessage</a:t>
                      </a:r>
                      <a:r>
                        <a:rPr lang="en-US" sz="1400" dirty="0">
                          <a:latin typeface="+mn-lt"/>
                        </a:rPr>
                        <a:t> displays contact list.</a:t>
                      </a: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33513274"/>
                  </a:ext>
                </a:extLst>
              </a:tr>
              <a:tr h="576905">
                <a:tc>
                  <a:txBody>
                    <a:bodyPr/>
                    <a:lstStyle/>
                    <a:p>
                      <a:pPr marL="0" marR="0">
                        <a:spcBef>
                          <a:spcPts val="0"/>
                        </a:spcBef>
                        <a:spcAft>
                          <a:spcPts val="0"/>
                        </a:spcAft>
                      </a:pPr>
                      <a:r>
                        <a:rPr lang="en-US" sz="1400" b="1">
                          <a:solidFill>
                            <a:srgbClr val="000000"/>
                          </a:solidFill>
                          <a:effectLst/>
                          <a:latin typeface="+mn-lt"/>
                          <a:ea typeface="Times New Roman" panose="02020603050405020304" pitchFamily="18" charset="0"/>
                        </a:rPr>
                        <a:t>2</a:t>
                      </a:r>
                      <a:endParaRPr lang="en-US" sz="14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000000"/>
                          </a:solidFill>
                          <a:effectLst/>
                          <a:latin typeface="+mn-lt"/>
                          <a:ea typeface="Times New Roman" panose="02020603050405020304" pitchFamily="18" charset="0"/>
                        </a:rPr>
                        <a:t> </a:t>
                      </a:r>
                      <a:r>
                        <a:rPr lang="en-US" sz="1400" dirty="0">
                          <a:latin typeface="+mn-lt"/>
                        </a:rPr>
                        <a:t>Sender selects a contact.</a:t>
                      </a: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r>
                        <a:rPr lang="en-US" sz="1400" dirty="0">
                          <a:solidFill>
                            <a:srgbClr val="000000"/>
                          </a:solidFill>
                          <a:effectLst/>
                          <a:latin typeface="+mn-lt"/>
                          <a:ea typeface="Times New Roman" panose="02020603050405020304" pitchFamily="18" charset="0"/>
                        </a:rPr>
                        <a:t> </a:t>
                      </a:r>
                      <a:r>
                        <a:rPr lang="en-US" sz="1400" i="1" dirty="0" err="1">
                          <a:latin typeface="+mn-lt"/>
                        </a:rPr>
                        <a:t>quickMessage</a:t>
                      </a:r>
                      <a:r>
                        <a:rPr lang="en-US" sz="1400" dirty="0">
                          <a:latin typeface="+mn-lt"/>
                        </a:rPr>
                        <a:t> displays a chat window with the selected contact.</a:t>
                      </a: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86343104"/>
                  </a:ext>
                </a:extLst>
              </a:tr>
              <a:tr h="814316">
                <a:tc>
                  <a:txBody>
                    <a:bodyPr/>
                    <a:lstStyle/>
                    <a:p>
                      <a:pPr marL="0" marR="0">
                        <a:spcBef>
                          <a:spcPts val="0"/>
                        </a:spcBef>
                        <a:spcAft>
                          <a:spcPts val="0"/>
                        </a:spcAft>
                      </a:pPr>
                      <a:r>
                        <a:rPr lang="en-US" sz="1400" b="1">
                          <a:solidFill>
                            <a:srgbClr val="000000"/>
                          </a:solidFill>
                          <a:effectLst/>
                          <a:latin typeface="+mn-lt"/>
                          <a:ea typeface="Times New Roman" panose="02020603050405020304" pitchFamily="18" charset="0"/>
                        </a:rPr>
                        <a:t>3</a:t>
                      </a:r>
                      <a:endParaRPr lang="en-US" sz="14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latin typeface="+mn-lt"/>
                          <a:ea typeface="Times New Roman" panose="02020603050405020304" pitchFamily="18" charset="0"/>
                        </a:rPr>
                        <a:t> </a:t>
                      </a:r>
                      <a:r>
                        <a:rPr lang="en-US" sz="1400" dirty="0">
                          <a:latin typeface="+mn-lt"/>
                        </a:rPr>
                        <a:t>Sender enters text into the chat window and clicks send.</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latin typeface="+mn-lt"/>
                          <a:ea typeface="Times New Roman" panose="02020603050405020304" pitchFamily="18" charset="0"/>
                        </a:rPr>
                        <a:t> </a:t>
                      </a:r>
                      <a:r>
                        <a:rPr lang="en-US" sz="1400" i="1" dirty="0" err="1">
                          <a:latin typeface="+mn-lt"/>
                        </a:rPr>
                        <a:t>quickMessage</a:t>
                      </a:r>
                      <a:r>
                        <a:rPr lang="en-US" sz="1400" dirty="0">
                          <a:latin typeface="+mn-lt"/>
                        </a:rPr>
                        <a:t> displays entered text by Sender.</a:t>
                      </a:r>
                    </a:p>
                    <a:p>
                      <a:pPr marL="0" marR="0">
                        <a:spcBef>
                          <a:spcPts val="0"/>
                        </a:spcBef>
                        <a:spcAft>
                          <a:spcPts val="0"/>
                        </a:spcAft>
                      </a:pP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1344038"/>
                  </a:ext>
                </a:extLst>
              </a:tr>
              <a:tr h="716270">
                <a:tc>
                  <a:txBody>
                    <a:bodyPr/>
                    <a:lstStyle/>
                    <a:p>
                      <a:pPr marL="0" marR="0">
                        <a:spcBef>
                          <a:spcPts val="0"/>
                        </a:spcBef>
                        <a:spcAft>
                          <a:spcPts val="0"/>
                        </a:spcAft>
                      </a:pPr>
                      <a:r>
                        <a:rPr lang="en-US" sz="1400" b="1">
                          <a:solidFill>
                            <a:srgbClr val="000000"/>
                          </a:solidFill>
                          <a:effectLst/>
                          <a:latin typeface="+mn-lt"/>
                          <a:ea typeface="Times New Roman" panose="02020603050405020304" pitchFamily="18" charset="0"/>
                        </a:rPr>
                        <a:t>4</a:t>
                      </a:r>
                      <a:endParaRPr lang="en-US" sz="140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spcBef>
                          <a:spcPts val="0"/>
                        </a:spcBef>
                        <a:spcAft>
                          <a:spcPts val="0"/>
                        </a:spcAft>
                      </a:pP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latin typeface="+mn-lt"/>
                        </a:rPr>
                        <a:t>If contact replied, </a:t>
                      </a:r>
                      <a:r>
                        <a:rPr lang="en-US" sz="1400" i="1" dirty="0" err="1">
                          <a:latin typeface="+mn-lt"/>
                        </a:rPr>
                        <a:t>quickMessage</a:t>
                      </a:r>
                      <a:r>
                        <a:rPr lang="en-US" sz="1400" dirty="0">
                          <a:latin typeface="+mn-lt"/>
                        </a:rPr>
                        <a:t> displays reply text from the contact.</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7892940"/>
                  </a:ext>
                </a:extLst>
              </a:tr>
              <a:tr h="713209">
                <a:tc>
                  <a:txBody>
                    <a:bodyPr/>
                    <a:lstStyle/>
                    <a:p>
                      <a:pPr marL="0" marR="0">
                        <a:spcBef>
                          <a:spcPts val="0"/>
                        </a:spcBef>
                        <a:spcAft>
                          <a:spcPts val="0"/>
                        </a:spcAft>
                      </a:pPr>
                      <a:r>
                        <a:rPr lang="en-US" sz="1400" b="1" dirty="0">
                          <a:solidFill>
                            <a:srgbClr val="000000"/>
                          </a:solidFill>
                          <a:effectLst/>
                          <a:latin typeface="+mn-lt"/>
                          <a:ea typeface="Times New Roman" panose="02020603050405020304" pitchFamily="18" charset="0"/>
                        </a:rPr>
                        <a:t>Alternate Courses:</a:t>
                      </a: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solidFill>
                            <a:srgbClr val="000000"/>
                          </a:solidFill>
                          <a:effectLst/>
                          <a:latin typeface="+mn-lt"/>
                          <a:ea typeface="Times New Roman" panose="02020603050405020304" pitchFamily="18" charset="0"/>
                        </a:rPr>
                        <a:t>(System Alt 4) If contact did not reply, display nothing</a:t>
                      </a:r>
                      <a:r>
                        <a:rPr lang="en-US" sz="1400">
                          <a:solidFill>
                            <a:srgbClr val="000000"/>
                          </a:solidFill>
                          <a:effectLst/>
                          <a:latin typeface="+mn-lt"/>
                          <a:ea typeface="Times New Roman" panose="02020603050405020304" pitchFamily="18" charset="0"/>
                        </a:rPr>
                        <a:t>.</a:t>
                      </a:r>
                      <a:r>
                        <a:rPr lang="en-US" sz="1400">
                          <a:solidFill>
                            <a:schemeClr val="tx1"/>
                          </a:solidFill>
                          <a:effectLst/>
                          <a:latin typeface="+mn-lt"/>
                          <a:ea typeface="Times New Roman" panose="02020603050405020304" pitchFamily="18" charset="0"/>
                        </a:rPr>
                        <a:t> </a:t>
                      </a:r>
                      <a:endParaRPr lang="en-US" sz="1400" dirty="0">
                        <a:effectLst/>
                        <a:latin typeface="+mn-lt"/>
                        <a:ea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818431611"/>
                  </a:ext>
                </a:extLst>
              </a:tr>
            </a:tbl>
          </a:graphicData>
        </a:graphic>
      </p:graphicFrame>
    </p:spTree>
    <p:extLst>
      <p:ext uri="{BB962C8B-B14F-4D97-AF65-F5344CB8AC3E}">
        <p14:creationId xmlns:p14="http://schemas.microsoft.com/office/powerpoint/2010/main" val="36211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000" dirty="0"/>
              <a:t>Non Functional Requirements:</a:t>
            </a:r>
          </a:p>
        </p:txBody>
      </p:sp>
      <p:sp>
        <p:nvSpPr>
          <p:cNvPr id="3" name="Content Placeholder 2"/>
          <p:cNvSpPr>
            <a:spLocks noGrp="1"/>
          </p:cNvSpPr>
          <p:nvPr>
            <p:ph idx="1"/>
          </p:nvPr>
        </p:nvSpPr>
        <p:spPr>
          <a:xfrm>
            <a:off x="457200" y="1295400"/>
            <a:ext cx="8229600" cy="5410200"/>
          </a:xfrm>
        </p:spPr>
        <p:txBody>
          <a:bodyPr>
            <a:normAutofit fontScale="85000" lnSpcReduction="20000"/>
          </a:bodyPr>
          <a:lstStyle/>
          <a:p>
            <a:pPr lvl="0"/>
            <a:r>
              <a:rPr lang="en-US" sz="2800" dirty="0"/>
              <a:t>Quality Requirements: Non-Functional outline the quality of a system- </a:t>
            </a:r>
            <a:r>
              <a:rPr lang="en-US" sz="2800" u="sng" dirty="0"/>
              <a:t>Measurable</a:t>
            </a:r>
          </a:p>
          <a:p>
            <a:pPr lvl="1"/>
            <a:r>
              <a:rPr lang="en-US" sz="2400" dirty="0"/>
              <a:t>Performance, Availability, Data Quality, Ease of Use</a:t>
            </a:r>
          </a:p>
          <a:p>
            <a:pPr marL="457200" lvl="1" indent="0">
              <a:buNone/>
            </a:pPr>
            <a:endParaRPr lang="en-US" sz="2400" dirty="0"/>
          </a:p>
          <a:p>
            <a:pPr lvl="0"/>
            <a:r>
              <a:rPr lang="en-US" sz="2800" dirty="0"/>
              <a:t>Constraints: What, </a:t>
            </a:r>
            <a:r>
              <a:rPr lang="en-US" sz="2800" b="1" u="sng" dirty="0"/>
              <a:t>HOW</a:t>
            </a:r>
            <a:r>
              <a:rPr lang="en-US" sz="2800" dirty="0"/>
              <a:t> a design decision should be:</a:t>
            </a:r>
          </a:p>
          <a:p>
            <a:pPr lvl="1"/>
            <a:r>
              <a:rPr lang="en-US" sz="2400" dirty="0"/>
              <a:t>Using a particular device, programming language, or encryption method.</a:t>
            </a:r>
          </a:p>
          <a:p>
            <a:pPr lvl="1"/>
            <a:r>
              <a:rPr lang="en-US" sz="2400" dirty="0"/>
              <a:t>Consider:</a:t>
            </a:r>
          </a:p>
          <a:p>
            <a:pPr lvl="2"/>
            <a:r>
              <a:rPr lang="en-US" sz="2800" dirty="0"/>
              <a:t>Responsive Design</a:t>
            </a:r>
          </a:p>
          <a:p>
            <a:pPr lvl="2"/>
            <a:r>
              <a:rPr lang="en-US" sz="2800" dirty="0"/>
              <a:t>Security</a:t>
            </a:r>
          </a:p>
          <a:p>
            <a:pPr lvl="1"/>
            <a:endParaRPr lang="en-US" sz="2400" dirty="0"/>
          </a:p>
          <a:p>
            <a:r>
              <a:rPr lang="en-US" sz="2400" dirty="0"/>
              <a:t>Notes on assignment 1:</a:t>
            </a:r>
          </a:p>
          <a:p>
            <a:pPr lvl="1"/>
            <a:r>
              <a:rPr lang="en-US" sz="2400" dirty="0"/>
              <a:t>If your requirement may fall between functional or non-functional, explain your choice for categorization.</a:t>
            </a:r>
          </a:p>
          <a:p>
            <a:pPr lvl="1"/>
            <a:r>
              <a:rPr lang="en-US" sz="2400" dirty="0"/>
              <a:t>If your requirement is a bit vague, consider adding an example within the Appendix section.</a:t>
            </a:r>
          </a:p>
          <a:p>
            <a:pPr lvl="0"/>
            <a:endParaRPr lang="en-US" sz="3600" dirty="0"/>
          </a:p>
          <a:p>
            <a:pPr marL="0" indent="0">
              <a:buNone/>
            </a:pPr>
            <a:endParaRPr lang="en-US" sz="3600" dirty="0"/>
          </a:p>
          <a:p>
            <a:endParaRPr lang="en-US" sz="3500" b="1" dirty="0"/>
          </a:p>
          <a:p>
            <a:endParaRPr lang="en-US" dirty="0"/>
          </a:p>
          <a:p>
            <a:endParaRPr 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619401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000" dirty="0"/>
              <a:t>Non Functional Requirement Example:</a:t>
            </a:r>
          </a:p>
        </p:txBody>
      </p:sp>
      <p:sp>
        <p:nvSpPr>
          <p:cNvPr id="3" name="Content Placeholder 2"/>
          <p:cNvSpPr>
            <a:spLocks noGrp="1"/>
          </p:cNvSpPr>
          <p:nvPr>
            <p:ph idx="1"/>
          </p:nvPr>
        </p:nvSpPr>
        <p:spPr>
          <a:xfrm>
            <a:off x="457200" y="1295400"/>
            <a:ext cx="8229600" cy="5410200"/>
          </a:xfrm>
        </p:spPr>
        <p:txBody>
          <a:bodyPr>
            <a:normAutofit fontScale="85000" lnSpcReduction="10000"/>
          </a:bodyPr>
          <a:lstStyle/>
          <a:p>
            <a:r>
              <a:rPr lang="en-US" i="1" dirty="0"/>
              <a:t>Quality Requirements:</a:t>
            </a:r>
          </a:p>
          <a:p>
            <a:pPr marL="971550" lvl="1" indent="-514350">
              <a:buFont typeface="+mj-lt"/>
              <a:buAutoNum type="arabicPeriod"/>
            </a:pPr>
            <a:r>
              <a:rPr lang="en-US" i="1" dirty="0" err="1"/>
              <a:t>quickMessage</a:t>
            </a:r>
            <a:r>
              <a:rPr lang="en-US" dirty="0"/>
              <a:t> messages shall take no more than one second to display in the chat window 95% of the time.</a:t>
            </a:r>
          </a:p>
          <a:p>
            <a:r>
              <a:rPr lang="en-US" dirty="0"/>
              <a:t>Constraints:</a:t>
            </a:r>
          </a:p>
          <a:p>
            <a:pPr marL="971550" lvl="1" indent="-514350">
              <a:buFont typeface="+mj-lt"/>
              <a:buAutoNum type="arabicPeriod"/>
            </a:pPr>
            <a:r>
              <a:rPr lang="en-US" i="1" dirty="0" err="1"/>
              <a:t>quickMessage</a:t>
            </a:r>
            <a:r>
              <a:rPr lang="en-US" dirty="0"/>
              <a:t> functional areas shall be no more than 2 clicks away from the main page.</a:t>
            </a:r>
            <a:endParaRPr lang="en-US" i="1" dirty="0"/>
          </a:p>
          <a:p>
            <a:pPr marL="971550" lvl="1" indent="-514350">
              <a:buFont typeface="+mj-lt"/>
              <a:buAutoNum type="arabicPeriod"/>
            </a:pPr>
            <a:r>
              <a:rPr lang="en-US" i="1" dirty="0" err="1"/>
              <a:t>quickMessage</a:t>
            </a:r>
            <a:r>
              <a:rPr lang="en-US" dirty="0"/>
              <a:t> app window shall have a minimum size of 250 pixels wide by 400 high.</a:t>
            </a:r>
          </a:p>
          <a:p>
            <a:pPr marL="971550" lvl="1" indent="-514350">
              <a:buFont typeface="+mj-lt"/>
              <a:buAutoNum type="arabicPeriod"/>
            </a:pPr>
            <a:r>
              <a:rPr lang="en-US" i="1" dirty="0" err="1"/>
              <a:t>quickMessage</a:t>
            </a:r>
            <a:r>
              <a:rPr lang="en-US" dirty="0"/>
              <a:t> app shall be implemented using responsive design utilizing html5.</a:t>
            </a:r>
          </a:p>
          <a:p>
            <a:pPr marL="971550" lvl="1" indent="-514350">
              <a:buFont typeface="+mj-lt"/>
              <a:buAutoNum type="arabicPeriod"/>
            </a:pPr>
            <a:r>
              <a:rPr lang="en-US" i="1" dirty="0" err="1"/>
              <a:t>quickMessage</a:t>
            </a:r>
            <a:r>
              <a:rPr lang="en-US" dirty="0"/>
              <a:t> app shall be compatible with Chrome v51 and above, Firefox v48 and above.</a:t>
            </a:r>
          </a:p>
          <a:p>
            <a:pPr marL="971550" lvl="1" indent="-514350">
              <a:buFont typeface="+mj-lt"/>
              <a:buAutoNum type="arabicPeriod"/>
            </a:pPr>
            <a:r>
              <a:rPr lang="en-US" i="1" dirty="0" err="1"/>
              <a:t>quickMessage</a:t>
            </a:r>
            <a:r>
              <a:rPr lang="en-US" dirty="0"/>
              <a:t> app shall integrate with company Active Directory infrastructure for contact listing.</a:t>
            </a:r>
          </a:p>
          <a:p>
            <a:endParaRPr lang="en-US" dirty="0"/>
          </a:p>
          <a:p>
            <a:pPr lvl="0"/>
            <a:endParaRPr lang="en-US" sz="3600" dirty="0"/>
          </a:p>
          <a:p>
            <a:pPr marL="0" indent="0">
              <a:buNone/>
            </a:pPr>
            <a:endParaRPr lang="en-US" sz="3600" dirty="0"/>
          </a:p>
          <a:p>
            <a:endParaRPr lang="en-US" sz="3500" b="1" dirty="0"/>
          </a:p>
          <a:p>
            <a:endParaRPr lang="en-US" dirty="0"/>
          </a:p>
          <a:p>
            <a:endParaRPr 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3809286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indent="0"/>
            <a:r>
              <a:rPr lang="en-US" sz="4000" dirty="0"/>
              <a:t>Main Points….</a:t>
            </a:r>
          </a:p>
        </p:txBody>
      </p:sp>
      <p:sp>
        <p:nvSpPr>
          <p:cNvPr id="3" name="Content Placeholder 2"/>
          <p:cNvSpPr>
            <a:spLocks noGrp="1"/>
          </p:cNvSpPr>
          <p:nvPr>
            <p:ph idx="1"/>
          </p:nvPr>
        </p:nvSpPr>
        <p:spPr>
          <a:xfrm>
            <a:off x="457200" y="1295400"/>
            <a:ext cx="8229600" cy="5410200"/>
          </a:xfrm>
        </p:spPr>
        <p:txBody>
          <a:bodyPr>
            <a:normAutofit/>
          </a:bodyPr>
          <a:lstStyle/>
          <a:p>
            <a:pPr marL="514350" indent="-514350">
              <a:buFont typeface="+mj-lt"/>
              <a:buAutoNum type="arabicPeriod"/>
            </a:pPr>
            <a:r>
              <a:rPr lang="en-US" dirty="0"/>
              <a:t>The most important element of requirements analysis is to </a:t>
            </a:r>
            <a:r>
              <a:rPr lang="en-US" b="1" u="sng" dirty="0"/>
              <a:t>capture the NEEDED requirement</a:t>
            </a:r>
            <a:endParaRPr lang="en-US" dirty="0"/>
          </a:p>
          <a:p>
            <a:pPr marL="514350" indent="-514350">
              <a:buFont typeface="+mj-lt"/>
              <a:buAutoNum type="arabicPeriod"/>
            </a:pPr>
            <a:r>
              <a:rPr lang="en-US" b="1" u="sng" dirty="0"/>
              <a:t>Organize requirement</a:t>
            </a:r>
            <a:r>
              <a:rPr lang="en-US" dirty="0"/>
              <a:t> clearly and appropriately.</a:t>
            </a:r>
          </a:p>
          <a:p>
            <a:pPr marL="514350" indent="-514350">
              <a:buFont typeface="+mj-lt"/>
              <a:buAutoNum type="arabicPeriod"/>
            </a:pPr>
            <a:r>
              <a:rPr lang="en-US" b="1" u="sng" dirty="0"/>
              <a:t>Maintain consistency</a:t>
            </a:r>
            <a:r>
              <a:rPr lang="en-US" dirty="0"/>
              <a:t> within the requirements.</a:t>
            </a:r>
          </a:p>
          <a:p>
            <a:pPr marL="0" indent="0">
              <a:buNone/>
            </a:pPr>
            <a:endParaRPr lang="en-US" dirty="0"/>
          </a:p>
          <a:p>
            <a:pPr lvl="0"/>
            <a:endParaRPr lang="en-US" sz="3600" dirty="0"/>
          </a:p>
          <a:p>
            <a:pPr marL="0" indent="0">
              <a:buNone/>
            </a:pPr>
            <a:endParaRPr lang="en-US" sz="3600" dirty="0"/>
          </a:p>
          <a:p>
            <a:endParaRPr lang="en-US" sz="3500" b="1" dirty="0"/>
          </a:p>
          <a:p>
            <a:endParaRPr lang="en-US" dirty="0"/>
          </a:p>
          <a:p>
            <a:endParaRPr 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90201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447800"/>
          </a:xfrm>
        </p:spPr>
        <p:txBody>
          <a:bodyPr>
            <a:normAutofit fontScale="90000"/>
          </a:bodyPr>
          <a:lstStyle/>
          <a:p>
            <a:pPr marL="0" indent="0"/>
            <a:r>
              <a:rPr lang="en-US" sz="4000" dirty="0"/>
              <a:t>How do we know </a:t>
            </a:r>
            <a:br>
              <a:rPr lang="en-US" sz="4000" dirty="0"/>
            </a:br>
            <a:r>
              <a:rPr lang="en-US" sz="4000" dirty="0"/>
              <a:t>when we have achieved “sufficient” requirements?</a:t>
            </a:r>
          </a:p>
        </p:txBody>
      </p:sp>
      <p:sp>
        <p:nvSpPr>
          <p:cNvPr id="3" name="Content Placeholder 2"/>
          <p:cNvSpPr>
            <a:spLocks noGrp="1"/>
          </p:cNvSpPr>
          <p:nvPr>
            <p:ph idx="1"/>
          </p:nvPr>
        </p:nvSpPr>
        <p:spPr>
          <a:xfrm>
            <a:off x="457200" y="2819400"/>
            <a:ext cx="8229600" cy="3429000"/>
          </a:xfrm>
        </p:spPr>
        <p:txBody>
          <a:bodyPr>
            <a:normAutofit/>
          </a:bodyPr>
          <a:lstStyle/>
          <a:p>
            <a:pPr marL="0" indent="0">
              <a:buNone/>
            </a:pPr>
            <a:r>
              <a:rPr lang="en-US" sz="2800" dirty="0"/>
              <a:t>Even a genius designer is limited in his ability to visualize a product that has yet to be built. </a:t>
            </a:r>
          </a:p>
          <a:p>
            <a:pPr marL="0" indent="0">
              <a:buNone/>
            </a:pPr>
            <a:endParaRPr lang="en-US" sz="2800" dirty="0"/>
          </a:p>
          <a:p>
            <a:pPr marL="0" indent="0">
              <a:buNone/>
            </a:pPr>
            <a:r>
              <a:rPr lang="en-US" sz="2800" dirty="0"/>
              <a:t>With your requirements would the application provide the services you want it to provide in how you would like to provide them?</a:t>
            </a:r>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2800" dirty="0"/>
          </a:p>
          <a:p>
            <a:pPr marL="0" indent="0">
              <a:buNone/>
            </a:pPr>
            <a:endParaRPr lang="en-US" sz="3600" dirty="0"/>
          </a:p>
          <a:p>
            <a:pPr lvl="0"/>
            <a:endParaRPr lang="en-US" sz="3600" dirty="0"/>
          </a:p>
          <a:p>
            <a:pPr marL="0" indent="0">
              <a:buNone/>
            </a:pPr>
            <a:endParaRPr lang="en-US" sz="3600" dirty="0"/>
          </a:p>
          <a:p>
            <a:endParaRPr lang="en-US" sz="3500" b="1" dirty="0"/>
          </a:p>
          <a:p>
            <a:endParaRPr lang="en-US" dirty="0"/>
          </a:p>
          <a:p>
            <a:endParaRPr lang="en-US" sz="3200"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74" y="109469"/>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432678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p>
        </p:txBody>
      </p:sp>
      <p:sp>
        <p:nvSpPr>
          <p:cNvPr id="3" name="Content Placeholder 2"/>
          <p:cNvSpPr>
            <a:spLocks noGrp="1"/>
          </p:cNvSpPr>
          <p:nvPr>
            <p:ph idx="1"/>
          </p:nvPr>
        </p:nvSpPr>
        <p:spPr>
          <a:xfrm>
            <a:off x="457200" y="1371600"/>
            <a:ext cx="8229600" cy="5410200"/>
          </a:xfrm>
        </p:spPr>
        <p:txBody>
          <a:bodyPr>
            <a:normAutofit fontScale="92500" lnSpcReduction="20000"/>
          </a:bodyPr>
          <a:lstStyle/>
          <a:p>
            <a:pPr>
              <a:lnSpc>
                <a:spcPct val="90000"/>
              </a:lnSpc>
            </a:pPr>
            <a:r>
              <a:rPr lang="en-US" sz="2400" dirty="0"/>
              <a:t>Whitten, B. (2007). </a:t>
            </a:r>
            <a:r>
              <a:rPr lang="en-US" sz="2400" i="1" dirty="0"/>
              <a:t>Systems analysis &amp; design methods</a:t>
            </a:r>
            <a:r>
              <a:rPr lang="en-US" sz="2400" dirty="0"/>
              <a:t>. (7th ed.). New York, NY: McGraw-Hill Irwin.</a:t>
            </a:r>
          </a:p>
          <a:p>
            <a:pPr>
              <a:lnSpc>
                <a:spcPct val="90000"/>
              </a:lnSpc>
            </a:pPr>
            <a:r>
              <a:rPr lang="en-US" sz="2400" dirty="0"/>
              <a:t>Dennis, A., Wixom, B. H., &amp; </a:t>
            </a:r>
            <a:r>
              <a:rPr lang="en-US" sz="2400" dirty="0" err="1"/>
              <a:t>Tegarden</a:t>
            </a:r>
            <a:r>
              <a:rPr lang="en-US" sz="2400" dirty="0"/>
              <a:t>, D. (2015). Systems Analysis &amp; Design An Object-Oriented Approach with UML (5th ed.). Wiley.</a:t>
            </a:r>
          </a:p>
          <a:p>
            <a:pPr>
              <a:lnSpc>
                <a:spcPct val="90000"/>
              </a:lnSpc>
            </a:pPr>
            <a:r>
              <a:rPr lang="en-US" sz="2400" dirty="0"/>
              <a:t>Coronel, Morris, Rob (2011).</a:t>
            </a:r>
            <a:r>
              <a:rPr lang="en-US" sz="2400" i="1" dirty="0"/>
              <a:t> Database Systems: Design, Implementation &amp; Management.  Ninth Edition</a:t>
            </a:r>
            <a:r>
              <a:rPr lang="en-US" sz="2400" dirty="0"/>
              <a:t>. Boston: Cengage Learning</a:t>
            </a:r>
          </a:p>
          <a:p>
            <a:pPr>
              <a:lnSpc>
                <a:spcPct val="90000"/>
              </a:lnSpc>
            </a:pPr>
            <a:r>
              <a:rPr lang="en-US" sz="2400" dirty="0" err="1">
                <a:solidFill>
                  <a:prstClr val="black"/>
                </a:solidFill>
              </a:rPr>
              <a:t>Braude</a:t>
            </a:r>
            <a:r>
              <a:rPr lang="en-US" sz="2400" dirty="0">
                <a:solidFill>
                  <a:prstClr val="black"/>
                </a:solidFill>
              </a:rPr>
              <a:t>, E. &amp; Polnar, J. (2019). Module 1. Retrieved from Boston University Information Systems Analysis and Design Blackboard site.</a:t>
            </a:r>
          </a:p>
          <a:p>
            <a:pPr marL="342900" lvl="1" indent="-342900">
              <a:lnSpc>
                <a:spcPct val="90000"/>
              </a:lnSpc>
              <a:buFont typeface="Arial" pitchFamily="34" charset="0"/>
              <a:buChar char="•"/>
            </a:pPr>
            <a:r>
              <a:rPr lang="en-US" sz="2400" dirty="0"/>
              <a:t>Warren Mansur’s Guide on References</a:t>
            </a:r>
          </a:p>
          <a:p>
            <a:pPr marL="342900" lvl="1" indent="-342900">
              <a:lnSpc>
                <a:spcPct val="90000"/>
              </a:lnSpc>
              <a:buFont typeface="Arial" pitchFamily="34" charset="0"/>
              <a:buChar char="•"/>
            </a:pPr>
            <a:r>
              <a:rPr lang="en-US" sz="2400" dirty="0" err="1"/>
              <a:t>Zikopoulos</a:t>
            </a:r>
            <a:r>
              <a:rPr lang="en-US" sz="2400" dirty="0"/>
              <a:t>, P. (2012). </a:t>
            </a:r>
            <a:r>
              <a:rPr lang="en-US" sz="2400" i="1" dirty="0"/>
              <a:t>Understanding big data: analytics for enterprise class Hadoop and streaming data</a:t>
            </a:r>
            <a:r>
              <a:rPr lang="en-US" sz="2400" dirty="0"/>
              <a:t>. New York: McGraw-Hill.</a:t>
            </a:r>
          </a:p>
          <a:p>
            <a:pPr marL="342900" lvl="1" indent="-342900">
              <a:lnSpc>
                <a:spcPct val="90000"/>
              </a:lnSpc>
              <a:buFont typeface="Arial" pitchFamily="34" charset="0"/>
              <a:buChar char="•"/>
            </a:pPr>
            <a:r>
              <a:rPr lang="en-US" sz="2400" dirty="0"/>
              <a:t>Paul, J. (2019, October 19). Good Programmer vs Average Programmer - and, Why Asking questions and Paying attention to Details matters. Retrieved from https://dev.to/javinpaul/good-programmers-vs-average-programmer-and-why-asking-questions-and-paying-attention-to-details-matters-j3h.</a:t>
            </a:r>
          </a:p>
          <a:p>
            <a:pPr marL="0" lvl="1" indent="0">
              <a:lnSpc>
                <a:spcPct val="90000"/>
              </a:lnSpc>
              <a:buNone/>
            </a:pPr>
            <a:br>
              <a:rPr lang="en-US" altLang="en-US" sz="2400" dirty="0"/>
            </a:br>
            <a:endParaRPr lang="en-US" altLang="en-US" sz="2400" dirty="0"/>
          </a:p>
          <a:p>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86892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System Design?</a:t>
            </a:r>
          </a:p>
        </p:txBody>
      </p:sp>
      <p:sp>
        <p:nvSpPr>
          <p:cNvPr id="3" name="Content Placeholder 2"/>
          <p:cNvSpPr>
            <a:spLocks noGrp="1"/>
          </p:cNvSpPr>
          <p:nvPr>
            <p:ph idx="1"/>
          </p:nvPr>
        </p:nvSpPr>
        <p:spPr>
          <a:xfrm>
            <a:off x="457200" y="1600200"/>
            <a:ext cx="8229600" cy="5029200"/>
          </a:xfrm>
        </p:spPr>
        <p:txBody>
          <a:bodyPr>
            <a:normAutofit lnSpcReduction="10000"/>
          </a:bodyPr>
          <a:lstStyle/>
          <a:p>
            <a:pPr marL="0" indent="0">
              <a:buNone/>
            </a:pPr>
            <a:r>
              <a:rPr lang="en-US" dirty="0"/>
              <a:t>The course focuses on modern methods of information system Analysis and Design.</a:t>
            </a:r>
          </a:p>
          <a:p>
            <a:pPr marL="0" indent="0">
              <a:lnSpc>
                <a:spcPct val="80000"/>
              </a:lnSpc>
              <a:buFontTx/>
              <a:buNone/>
            </a:pPr>
            <a:endParaRPr lang="en-US" altLang="en-US" dirty="0"/>
          </a:p>
          <a:p>
            <a:pPr marL="0" lvl="1" indent="0">
              <a:lnSpc>
                <a:spcPct val="80000"/>
              </a:lnSpc>
              <a:buNone/>
            </a:pPr>
            <a:r>
              <a:rPr lang="en-US" altLang="en-US" b="1" dirty="0"/>
              <a:t>System design</a:t>
            </a:r>
            <a:r>
              <a:rPr lang="en-US" altLang="en-US" dirty="0"/>
              <a:t> – the specification or construction of a technical, computer-based solution for the business requirements identified in a system analysis.</a:t>
            </a:r>
          </a:p>
          <a:p>
            <a:pPr marL="0" lvl="1" indent="0">
              <a:lnSpc>
                <a:spcPct val="80000"/>
              </a:lnSpc>
              <a:buNone/>
            </a:pPr>
            <a:r>
              <a:rPr lang="en-US" altLang="en-US" dirty="0"/>
              <a:t> </a:t>
            </a:r>
            <a:r>
              <a:rPr lang="en-US" dirty="0"/>
              <a:t>(Whitten, 2007)</a:t>
            </a:r>
          </a:p>
          <a:p>
            <a:pPr marL="0" lvl="1" indent="0">
              <a:lnSpc>
                <a:spcPct val="80000"/>
              </a:lnSpc>
              <a:buNone/>
            </a:pPr>
            <a:endParaRPr lang="en-US" dirty="0"/>
          </a:p>
          <a:p>
            <a:pPr marL="457200" lvl="1" indent="-457200">
              <a:lnSpc>
                <a:spcPct val="80000"/>
              </a:lnSpc>
            </a:pPr>
            <a:endParaRPr lang="en-US" dirty="0"/>
          </a:p>
          <a:p>
            <a:pPr marL="457200" lvl="1" indent="-457200">
              <a:lnSpc>
                <a:spcPct val="80000"/>
              </a:lnSpc>
              <a:buFont typeface="Arial" panose="020B0604020202020204" pitchFamily="34" charset="0"/>
              <a:buChar char="•"/>
            </a:pPr>
            <a:r>
              <a:rPr lang="en-US" dirty="0"/>
              <a:t>How the system will be constructed.</a:t>
            </a:r>
          </a:p>
          <a:p>
            <a:pPr marL="857250" lvl="2" indent="-457200">
              <a:lnSpc>
                <a:spcPct val="80000"/>
              </a:lnSpc>
            </a:pPr>
            <a:r>
              <a:rPr lang="en-US" dirty="0"/>
              <a:t>Blueprints (UML Design)</a:t>
            </a:r>
          </a:p>
          <a:p>
            <a:pPr marL="457200" lvl="1" indent="-457200">
              <a:lnSpc>
                <a:spcPct val="80000"/>
              </a:lnSpc>
              <a:buFont typeface="Arial" panose="020B0604020202020204" pitchFamily="34" charset="0"/>
              <a:buChar char="•"/>
            </a:pPr>
            <a:r>
              <a:rPr lang="en-US" dirty="0"/>
              <a:t>How the system will operate and integrate.</a:t>
            </a:r>
          </a:p>
          <a:p>
            <a:pPr marL="857250" lvl="2" indent="-457200">
              <a:lnSpc>
                <a:spcPct val="80000"/>
              </a:lnSpc>
            </a:pPr>
            <a:r>
              <a:rPr lang="en-US" dirty="0"/>
              <a:t>Software &amp; Hardware</a:t>
            </a:r>
          </a:p>
          <a:p>
            <a:pPr marL="857250" lvl="2" indent="-457200">
              <a:lnSpc>
                <a:spcPct val="80000"/>
              </a:lnSpc>
            </a:pPr>
            <a:endParaRPr lang="en-US" dirty="0"/>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8044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and Design of Systems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13FE5F65-96B8-4C3C-B6E6-2579B423262A}"/>
              </a:ext>
            </a:extLst>
          </p:cNvPr>
          <p:cNvSpPr/>
          <p:nvPr/>
        </p:nvSpPr>
        <p:spPr>
          <a:xfrm>
            <a:off x="1600200" y="1457543"/>
            <a:ext cx="4114800" cy="584775"/>
          </a:xfrm>
          <a:prstGeom prst="rect">
            <a:avLst/>
          </a:prstGeom>
        </p:spPr>
        <p:txBody>
          <a:bodyPr wrap="square">
            <a:spAutoFit/>
          </a:bodyPr>
          <a:lstStyle/>
          <a:p>
            <a:r>
              <a:rPr lang="en-US" sz="3200" dirty="0"/>
              <a:t>Why it matters….</a:t>
            </a:r>
          </a:p>
        </p:txBody>
      </p:sp>
      <p:sp>
        <p:nvSpPr>
          <p:cNvPr id="5" name="Rectangle 4">
            <a:extLst>
              <a:ext uri="{FF2B5EF4-FFF2-40B4-BE49-F238E27FC236}">
                <a16:creationId xmlns:a16="http://schemas.microsoft.com/office/drawing/2014/main" id="{69A50F97-4339-431C-A6DE-6CE3AB0D5BA5}"/>
              </a:ext>
            </a:extLst>
          </p:cNvPr>
          <p:cNvSpPr/>
          <p:nvPr/>
        </p:nvSpPr>
        <p:spPr>
          <a:xfrm>
            <a:off x="762000" y="2667000"/>
            <a:ext cx="8077200" cy="3785652"/>
          </a:xfrm>
          <a:prstGeom prst="rect">
            <a:avLst/>
          </a:prstGeom>
        </p:spPr>
        <p:txBody>
          <a:bodyPr wrap="square">
            <a:spAutoFit/>
          </a:bodyPr>
          <a:lstStyle/>
          <a:p>
            <a:r>
              <a:rPr lang="en-US" sz="2400" dirty="0">
                <a:solidFill>
                  <a:srgbClr val="000000"/>
                </a:solidFill>
                <a:latin typeface="Verdona"/>
              </a:rPr>
              <a:t>“The hardest single part of building a software system is deciding precisely what to build. No other part of the conceptual work is as difficult as establishing the detailed technical requirements, including all the interfaces to people, to machines, and to other software systems. No other work so cripples the resulting system if done wrong. No other part is more difficult to rectify later.” </a:t>
            </a:r>
          </a:p>
          <a:p>
            <a:endParaRPr lang="en-US" sz="2400" dirty="0">
              <a:solidFill>
                <a:srgbClr val="000000"/>
              </a:solidFill>
              <a:latin typeface="Verdona"/>
            </a:endParaRPr>
          </a:p>
          <a:p>
            <a:r>
              <a:rPr lang="en-US" sz="2400" dirty="0">
                <a:solidFill>
                  <a:srgbClr val="000000"/>
                </a:solidFill>
                <a:latin typeface="Verdona"/>
              </a:rPr>
              <a:t>Fred Brooks, Essay on </a:t>
            </a:r>
            <a:r>
              <a:rPr lang="en-US" sz="2400" i="1" dirty="0">
                <a:latin typeface="Verdona"/>
              </a:rPr>
              <a:t>The Essence and Accident in Software Engineering </a:t>
            </a:r>
            <a:r>
              <a:rPr lang="en-US" sz="2400" dirty="0">
                <a:solidFill>
                  <a:srgbClr val="000000"/>
                </a:solidFill>
                <a:latin typeface="Verdona"/>
              </a:rPr>
              <a:t>1986</a:t>
            </a:r>
            <a:endParaRPr lang="en-US" sz="2400" dirty="0">
              <a:latin typeface="Verdona"/>
            </a:endParaRPr>
          </a:p>
        </p:txBody>
      </p:sp>
    </p:spTree>
    <p:extLst>
      <p:ext uri="{BB962C8B-B14F-4D97-AF65-F5344CB8AC3E}">
        <p14:creationId xmlns:p14="http://schemas.microsoft.com/office/powerpoint/2010/main" val="20416298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and Design of Systems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a:extLst>
              <a:ext uri="{FF2B5EF4-FFF2-40B4-BE49-F238E27FC236}">
                <a16:creationId xmlns:a16="http://schemas.microsoft.com/office/drawing/2014/main" id="{C26914EE-D43E-4BF2-AAFA-0629322AD06B}"/>
              </a:ext>
            </a:extLst>
          </p:cNvPr>
          <p:cNvPicPr>
            <a:picLocks noChangeAspect="1"/>
          </p:cNvPicPr>
          <p:nvPr/>
        </p:nvPicPr>
        <p:blipFill>
          <a:blip r:embed="rId3"/>
          <a:stretch>
            <a:fillRect/>
          </a:stretch>
        </p:blipFill>
        <p:spPr>
          <a:xfrm>
            <a:off x="613562" y="1827830"/>
            <a:ext cx="3223400" cy="3886200"/>
          </a:xfrm>
          <a:prstGeom prst="rect">
            <a:avLst/>
          </a:prstGeom>
        </p:spPr>
      </p:pic>
      <p:pic>
        <p:nvPicPr>
          <p:cNvPr id="8" name="Picture 7">
            <a:extLst>
              <a:ext uri="{FF2B5EF4-FFF2-40B4-BE49-F238E27FC236}">
                <a16:creationId xmlns:a16="http://schemas.microsoft.com/office/drawing/2014/main" id="{9C7EA0C8-C893-4743-BBFC-5318D43D26EA}"/>
              </a:ext>
            </a:extLst>
          </p:cNvPr>
          <p:cNvPicPr>
            <a:picLocks noChangeAspect="1"/>
          </p:cNvPicPr>
          <p:nvPr/>
        </p:nvPicPr>
        <p:blipFill>
          <a:blip r:embed="rId4"/>
          <a:stretch>
            <a:fillRect/>
          </a:stretch>
        </p:blipFill>
        <p:spPr>
          <a:xfrm>
            <a:off x="4913851" y="2057400"/>
            <a:ext cx="3679767" cy="4267200"/>
          </a:xfrm>
          <a:prstGeom prst="rect">
            <a:avLst/>
          </a:prstGeom>
        </p:spPr>
      </p:pic>
      <p:sp>
        <p:nvSpPr>
          <p:cNvPr id="9" name="Rectangle 8">
            <a:extLst>
              <a:ext uri="{FF2B5EF4-FFF2-40B4-BE49-F238E27FC236}">
                <a16:creationId xmlns:a16="http://schemas.microsoft.com/office/drawing/2014/main" id="{13FE5F65-96B8-4C3C-B6E6-2579B423262A}"/>
              </a:ext>
            </a:extLst>
          </p:cNvPr>
          <p:cNvSpPr/>
          <p:nvPr/>
        </p:nvSpPr>
        <p:spPr>
          <a:xfrm>
            <a:off x="914400" y="1304610"/>
            <a:ext cx="4114800" cy="523220"/>
          </a:xfrm>
          <a:prstGeom prst="rect">
            <a:avLst/>
          </a:prstGeom>
        </p:spPr>
        <p:txBody>
          <a:bodyPr wrap="square">
            <a:spAutoFit/>
          </a:bodyPr>
          <a:lstStyle/>
          <a:p>
            <a:r>
              <a:rPr lang="en-US" sz="2800" dirty="0"/>
              <a:t>Why it matters….</a:t>
            </a:r>
          </a:p>
        </p:txBody>
      </p:sp>
      <p:sp>
        <p:nvSpPr>
          <p:cNvPr id="10" name="Rectangle 9">
            <a:extLst>
              <a:ext uri="{FF2B5EF4-FFF2-40B4-BE49-F238E27FC236}">
                <a16:creationId xmlns:a16="http://schemas.microsoft.com/office/drawing/2014/main" id="{FB36BAFF-B0F5-42FD-B855-4B74FA517AA0}"/>
              </a:ext>
            </a:extLst>
          </p:cNvPr>
          <p:cNvSpPr/>
          <p:nvPr/>
        </p:nvSpPr>
        <p:spPr>
          <a:xfrm>
            <a:off x="4913851" y="6369504"/>
            <a:ext cx="3837963" cy="369332"/>
          </a:xfrm>
          <a:prstGeom prst="rect">
            <a:avLst/>
          </a:prstGeom>
        </p:spPr>
        <p:txBody>
          <a:bodyPr wrap="square">
            <a:spAutoFit/>
          </a:bodyPr>
          <a:lstStyle/>
          <a:p>
            <a:r>
              <a:rPr lang="en-US" dirty="0"/>
              <a:t>Where is the Print button???</a:t>
            </a:r>
          </a:p>
        </p:txBody>
      </p:sp>
      <p:sp>
        <p:nvSpPr>
          <p:cNvPr id="11" name="Rectangle 10">
            <a:extLst>
              <a:ext uri="{FF2B5EF4-FFF2-40B4-BE49-F238E27FC236}">
                <a16:creationId xmlns:a16="http://schemas.microsoft.com/office/drawing/2014/main" id="{D17167F6-C930-4046-98D4-24ECDC9DD5FD}"/>
              </a:ext>
            </a:extLst>
          </p:cNvPr>
          <p:cNvSpPr/>
          <p:nvPr/>
        </p:nvSpPr>
        <p:spPr>
          <a:xfrm>
            <a:off x="152400" y="6092505"/>
            <a:ext cx="4572000" cy="646331"/>
          </a:xfrm>
          <a:prstGeom prst="rect">
            <a:avLst/>
          </a:prstGeom>
        </p:spPr>
        <p:txBody>
          <a:bodyPr>
            <a:spAutoFit/>
          </a:bodyPr>
          <a:lstStyle/>
          <a:p>
            <a:r>
              <a:rPr lang="en-US" dirty="0"/>
              <a:t>https://www.bizerba.com/en_us/products/product-overview.html</a:t>
            </a:r>
          </a:p>
        </p:txBody>
      </p:sp>
    </p:spTree>
    <p:extLst>
      <p:ext uri="{BB962C8B-B14F-4D97-AF65-F5344CB8AC3E}">
        <p14:creationId xmlns:p14="http://schemas.microsoft.com/office/powerpoint/2010/main" val="34615732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Analysis and Design of Systems</a:t>
            </a:r>
          </a:p>
        </p:txBody>
      </p:sp>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33" y="25400"/>
            <a:ext cx="1141526" cy="50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13FE5F65-96B8-4C3C-B6E6-2579B423262A}"/>
              </a:ext>
            </a:extLst>
          </p:cNvPr>
          <p:cNvSpPr/>
          <p:nvPr/>
        </p:nvSpPr>
        <p:spPr>
          <a:xfrm>
            <a:off x="832866" y="3429000"/>
            <a:ext cx="3200400" cy="523220"/>
          </a:xfrm>
          <a:prstGeom prst="rect">
            <a:avLst/>
          </a:prstGeom>
        </p:spPr>
        <p:txBody>
          <a:bodyPr wrap="square">
            <a:spAutoFit/>
          </a:bodyPr>
          <a:lstStyle/>
          <a:p>
            <a:r>
              <a:rPr lang="en-US" sz="2800" dirty="0"/>
              <a:t>It was fixed!!!</a:t>
            </a:r>
          </a:p>
        </p:txBody>
      </p:sp>
      <p:pic>
        <p:nvPicPr>
          <p:cNvPr id="5" name="Picture 4">
            <a:extLst>
              <a:ext uri="{FF2B5EF4-FFF2-40B4-BE49-F238E27FC236}">
                <a16:creationId xmlns:a16="http://schemas.microsoft.com/office/drawing/2014/main" id="{2A337892-B034-4EA3-81FD-CB73928C9946}"/>
              </a:ext>
            </a:extLst>
          </p:cNvPr>
          <p:cNvPicPr>
            <a:picLocks noChangeAspect="1"/>
          </p:cNvPicPr>
          <p:nvPr/>
        </p:nvPicPr>
        <p:blipFill>
          <a:blip r:embed="rId3"/>
          <a:stretch>
            <a:fillRect/>
          </a:stretch>
        </p:blipFill>
        <p:spPr>
          <a:xfrm>
            <a:off x="4408931" y="1303212"/>
            <a:ext cx="4086493" cy="5410200"/>
          </a:xfrm>
          <a:prstGeom prst="rect">
            <a:avLst/>
          </a:prstGeom>
        </p:spPr>
      </p:pic>
    </p:spTree>
    <p:extLst>
      <p:ext uri="{BB962C8B-B14F-4D97-AF65-F5344CB8AC3E}">
        <p14:creationId xmlns:p14="http://schemas.microsoft.com/office/powerpoint/2010/main" val="14656794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7289</TotalTime>
  <Words>4097</Words>
  <Application>Microsoft Office PowerPoint</Application>
  <PresentationFormat>On-screen Show (4:3)</PresentationFormat>
  <Paragraphs>547</Paragraphs>
  <Slides>57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Arial</vt:lpstr>
      <vt:lpstr>Calibri</vt:lpstr>
      <vt:lpstr>Tahoma</vt:lpstr>
      <vt:lpstr>Times New Roman</vt:lpstr>
      <vt:lpstr>Verdona</vt:lpstr>
      <vt:lpstr>Wingdings</vt:lpstr>
      <vt:lpstr>Office Theme</vt:lpstr>
      <vt:lpstr>Supplementary Live Session Module 1 </vt:lpstr>
      <vt:lpstr>Agenda</vt:lpstr>
      <vt:lpstr>Introductions - Our Teaching Team</vt:lpstr>
      <vt:lpstr>Normal Distribution Curve</vt:lpstr>
      <vt:lpstr>What is System Analysis?</vt:lpstr>
      <vt:lpstr>What is System Design?</vt:lpstr>
      <vt:lpstr>Analysis and Design of Systems</vt:lpstr>
      <vt:lpstr>Analysis and Design of Systems</vt:lpstr>
      <vt:lpstr>Analysis and Design of Systems</vt:lpstr>
      <vt:lpstr>Main Phases of Software Process</vt:lpstr>
      <vt:lpstr>Systems Analyst &amp; Systems Designer</vt:lpstr>
      <vt:lpstr>Creating your  Analysis &amp; Design Toolbox</vt:lpstr>
      <vt:lpstr>We are amazed at what you do!</vt:lpstr>
      <vt:lpstr>Normal Week – Schedule of Live Classrooms</vt:lpstr>
      <vt:lpstr>Course Deliverables</vt:lpstr>
      <vt:lpstr>Assignment Grading Rubric</vt:lpstr>
      <vt:lpstr>Reviewing your work</vt:lpstr>
      <vt:lpstr>Executive Writing – Module 0</vt:lpstr>
      <vt:lpstr>Academic Conduct Policy</vt:lpstr>
      <vt:lpstr>PowerPoint Presentation</vt:lpstr>
      <vt:lpstr>Crediting Sources  Tutorial Self-Assessment</vt:lpstr>
      <vt:lpstr>Reference and Citations</vt:lpstr>
      <vt:lpstr>PowerPoint Presentation</vt:lpstr>
      <vt:lpstr>Information Systems</vt:lpstr>
      <vt:lpstr>Information Systems</vt:lpstr>
      <vt:lpstr>Types of Information Systems</vt:lpstr>
      <vt:lpstr>Operational to DSS Transformation</vt:lpstr>
      <vt:lpstr>Types of Information Systems</vt:lpstr>
      <vt:lpstr>Enterprise Information Systems</vt:lpstr>
      <vt:lpstr>Types of Information Systems</vt:lpstr>
      <vt:lpstr>Information Systems Approach</vt:lpstr>
      <vt:lpstr>PowerPoint Presentation</vt:lpstr>
      <vt:lpstr>Project Identification </vt:lpstr>
      <vt:lpstr>System Requirements </vt:lpstr>
      <vt:lpstr>System Analyst Roles</vt:lpstr>
      <vt:lpstr>System Builders</vt:lpstr>
      <vt:lpstr>Skills of Systems Analyst</vt:lpstr>
      <vt:lpstr>Approach to Systems Requirements</vt:lpstr>
      <vt:lpstr>Basic System Methodology</vt:lpstr>
      <vt:lpstr>Systems Requirements Methodology</vt:lpstr>
      <vt:lpstr>Mission Statement</vt:lpstr>
      <vt:lpstr>Mission Statement Example</vt:lpstr>
      <vt:lpstr>Mission Statement Example</vt:lpstr>
      <vt:lpstr>Functional Requirements</vt:lpstr>
      <vt:lpstr>Functional Requirements</vt:lpstr>
      <vt:lpstr>Functional Requirements</vt:lpstr>
      <vt:lpstr>System Level Use Cases </vt:lpstr>
      <vt:lpstr>System Level Use Case example:</vt:lpstr>
      <vt:lpstr>Activity Diagrams</vt:lpstr>
      <vt:lpstr>Activity Diagram Components</vt:lpstr>
      <vt:lpstr>Activity Diagram Components</vt:lpstr>
      <vt:lpstr>Activity Diagram Example</vt:lpstr>
      <vt:lpstr>Non Functional Requirements:</vt:lpstr>
      <vt:lpstr>Non Functional Requirement Example:</vt:lpstr>
      <vt:lpstr>Main Points….</vt:lpstr>
      <vt:lpstr>How do we know  when we have achieved “sufficient” requirements?</vt:lpstr>
      <vt:lpstr>References</vt:lpstr>
    </vt:vector>
  </TitlesOfParts>
  <Company>Toshiba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Course Logistics  &amp;  Week 1 Assignment</dc:title>
  <dc:creator>Jack Polnar</dc:creator>
  <cp:lastModifiedBy>Lee</cp:lastModifiedBy>
  <cp:revision>201</cp:revision>
  <dcterms:created xsi:type="dcterms:W3CDTF">2011-11-01T22:53:33Z</dcterms:created>
  <dcterms:modified xsi:type="dcterms:W3CDTF">2024-01-17T00:24:21Z</dcterms:modified>
</cp:coreProperties>
</file>